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303" r:id="rId6"/>
    <p:sldId id="271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3" r:id="rId26"/>
    <p:sldId id="284" r:id="rId27"/>
    <p:sldId id="285" r:id="rId28"/>
    <p:sldId id="286" r:id="rId29"/>
    <p:sldId id="304" r:id="rId30"/>
    <p:sldId id="320" r:id="rId31"/>
    <p:sldId id="269" r:id="rId3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FD4"/>
    <a:srgbClr val="4156A6"/>
    <a:srgbClr val="6C0E10"/>
    <a:srgbClr val="B4181C"/>
    <a:srgbClr val="F0586D"/>
    <a:srgbClr val="F58B9A"/>
    <a:srgbClr val="006358"/>
    <a:srgbClr val="009A88"/>
    <a:srgbClr val="FFF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72" y="58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A6B383D-3BD6-03C1-A9FE-C10529FA5C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2AF29-6208-75BC-F575-B2F9C25562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3630-E69F-464D-B98C-A307C57C9FE4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A8A16E-B2E8-89C7-B266-2FBE8AA9B2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F396DC-40CC-4E40-EB42-B8FAC980B5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8D8CE-E466-4D69-8A3F-A70BA3AFF8D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6822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C05B4-4EE8-42F6-8043-ADEAA8103623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928F8-7A29-4960-A090-073A15546F4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592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5" name="Google Shape;2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7" name="Google Shape;2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1" name="Google Shape;3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8" name="Google Shape;3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5" name="Google Shape;3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2" name="Google Shape;3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6" name="Google Shape;3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4" name="Google Shape;34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1" name="Google Shape;35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9" name="Google Shape;35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0" name="Google Shape;1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0" name="Google Shape;2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4" name="Google Shape;2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5FDE1A14-B94D-0560-965F-DFDDDFE78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2760872-0584-24E8-6C5F-A4192C69084A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C50B447-F88C-5209-25D9-177EF1399B71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7EF3EE9-2C19-C48C-CA39-61EACA844BE2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5357E8B-B099-51B9-D18D-BAA93B46A25F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3A6AD8D2-94C0-73F1-D62E-CCE0581FFFF3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998CEE4-FB88-4A43-79F4-7F2CFAC01696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97EA2D1-5D90-48EC-3DD7-69DAC825A689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7CB7EB6E-2F09-D346-6FB7-C86780B2ADBB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9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C5A9A0A-1FC5-B2E2-9E98-1A2D7E8F9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8"/>
          <a:stretch/>
        </p:blipFill>
        <p:spPr>
          <a:xfrm>
            <a:off x="6948489" y="-83671"/>
            <a:ext cx="6124574" cy="700563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476FE2-4188-5D0D-D784-64A579FA4759}"/>
              </a:ext>
            </a:extLst>
          </p:cNvPr>
          <p:cNvSpPr/>
          <p:nvPr userDrawn="1"/>
        </p:nvSpPr>
        <p:spPr>
          <a:xfrm>
            <a:off x="-114299" y="-63965"/>
            <a:ext cx="721518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CD6869-D003-FAA9-A941-2B919DC836BA}"/>
              </a:ext>
            </a:extLst>
          </p:cNvPr>
          <p:cNvSpPr/>
          <p:nvPr userDrawn="1"/>
        </p:nvSpPr>
        <p:spPr>
          <a:xfrm>
            <a:off x="-114299" y="802812"/>
            <a:ext cx="5686424" cy="1383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E426E5-31ED-C6A7-D575-2265253FE473}"/>
              </a:ext>
            </a:extLst>
          </p:cNvPr>
          <p:cNvSpPr txBox="1"/>
          <p:nvPr userDrawn="1"/>
        </p:nvSpPr>
        <p:spPr>
          <a:xfrm>
            <a:off x="1393031" y="1021556"/>
            <a:ext cx="36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381233-54FE-FAAE-BA32-5B2CACC6EC2F}"/>
              </a:ext>
            </a:extLst>
          </p:cNvPr>
          <p:cNvSpPr txBox="1"/>
          <p:nvPr userDrawn="1"/>
        </p:nvSpPr>
        <p:spPr>
          <a:xfrm>
            <a:off x="1393030" y="1489823"/>
            <a:ext cx="3679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¡Vamos por más logros!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96EE9F-5874-906F-A708-3714E44FF7CD}"/>
              </a:ext>
            </a:extLst>
          </p:cNvPr>
          <p:cNvSpPr txBox="1"/>
          <p:nvPr userDrawn="1"/>
        </p:nvSpPr>
        <p:spPr>
          <a:xfrm>
            <a:off x="1543050" y="3429000"/>
            <a:ext cx="4552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¡Felicitaciones!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101B9E-D797-655C-865D-C1C7C3D15BA2}"/>
              </a:ext>
            </a:extLst>
          </p:cNvPr>
          <p:cNvSpPr txBox="1"/>
          <p:nvPr userDrawn="1"/>
        </p:nvSpPr>
        <p:spPr>
          <a:xfrm>
            <a:off x="1543051" y="4198441"/>
            <a:ext cx="4552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200" b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 concluido la autoevaluación</a:t>
            </a:r>
          </a:p>
        </p:txBody>
      </p:sp>
    </p:spTree>
    <p:extLst>
      <p:ext uri="{BB962C8B-B14F-4D97-AF65-F5344CB8AC3E}">
        <p14:creationId xmlns:p14="http://schemas.microsoft.com/office/powerpoint/2010/main" val="416247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F93ECB-6C4B-596B-90E1-ED63725EC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90"/>
          <a:stretch/>
        </p:blipFill>
        <p:spPr>
          <a:xfrm>
            <a:off x="4972054" y="-95948"/>
            <a:ext cx="7318757" cy="699140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873447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10058400" y="-78251"/>
            <a:ext cx="2186362" cy="7000217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382737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6DE84E-2664-8E01-C118-44E8E587E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5" r="16265"/>
          <a:stretch/>
        </p:blipFill>
        <p:spPr>
          <a:xfrm>
            <a:off x="7658098" y="-93210"/>
            <a:ext cx="4743450" cy="70175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33267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44B6794-414E-2253-4C1B-48333B9E7AA0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C9B707-408F-0C13-0BC1-7A7093D3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/>
          <a:stretch/>
        </p:blipFill>
        <p:spPr>
          <a:xfrm>
            <a:off x="4330747" y="2876550"/>
            <a:ext cx="3530506" cy="11049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13E9B06-E72F-1F9A-11DC-89B44829E390}"/>
              </a:ext>
            </a:extLst>
          </p:cNvPr>
          <p:cNvGrpSpPr/>
          <p:nvPr userDrawn="1"/>
        </p:nvGrpSpPr>
        <p:grpSpPr>
          <a:xfrm>
            <a:off x="10544174" y="6357938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01631D5-BB3E-5BD4-FA26-B6A8D800E91A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A41A349-D069-3DAD-4A11-01C3A4A5C11E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6B3DFBB-1100-4064-6CF7-9C51D834D31A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22757D2-FF2E-0D7C-2E7A-F4EEFBA8DB2F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0E02B90-D9C6-73CB-C6C3-FAC0D726508B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9EF4129-E3C5-65E0-B742-14449AE79BB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69A1E9A-8F6A-E964-6751-04139D3BA2CE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B587F22-495D-D831-9B0C-A269A6F2EFB8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B6AF53D2-D333-BDD8-FAC5-CB244101687E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0EF9CED-C766-7995-70A6-14722199FC61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7877334-2668-A297-0D42-56B481A04A3D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F179C78-4831-03E7-11A4-3B0D8053AC63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778F89F-2ED2-C4C8-63FC-A36EF60D189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F0DCC89-35F9-F8DA-CB5C-A856E919330F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56C6BE9-1907-F2ED-36C6-635ED9AF4C45}"/>
              </a:ext>
            </a:extLst>
          </p:cNvPr>
          <p:cNvGrpSpPr/>
          <p:nvPr userDrawn="1"/>
        </p:nvGrpSpPr>
        <p:grpSpPr>
          <a:xfrm flipH="1" flipV="1">
            <a:off x="-142875" y="-63965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5B633CA-7337-487C-5D09-3F4D352C1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B30706-D988-0920-4364-0FACF75F5F37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32D1086-AE74-0406-2AC0-E828A7D9848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B8FFCED-8F69-26B3-891D-4FC820F881CA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A32DF48-EB7F-6D93-0C0E-2CE8A5231C22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8AA0BAD-2FED-B358-AE93-A96452DA2828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02A74291-083B-B80F-76F7-66E76557796A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9C53CDF-817C-7319-6540-5450256A7A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1E8CF6-9677-B7EB-D0CF-E58670156651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629851F-2F73-36FE-2DB6-B8496BA14BA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F7159FA-A4A0-B900-BAC1-118FFD956ECA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183C29BD-9145-FDD0-29F7-95403C6F9BBE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7D615E7-49DD-2424-6784-40E0BFFA30F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224C9B4-00D7-0D34-A96C-B039D63B9662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172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 1">
  <p:cSld name="One Content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0;p14">
            <a:extLst>
              <a:ext uri="{FF2B5EF4-FFF2-40B4-BE49-F238E27FC236}">
                <a16:creationId xmlns:a16="http://schemas.microsoft.com/office/drawing/2014/main" id="{6928EDFE-1D44-493D-82C8-E1F357C2FC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09600" y="1304621"/>
            <a:ext cx="11314128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3733" b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609600" y="2147454"/>
            <a:ext cx="10972800" cy="397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3528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Char char="o"/>
              <a:defRPr/>
            </a:lvl2pPr>
            <a:lvl3pPr marL="1371600" lvl="2" indent="-355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51678D1D-FE55-41CF-BC63-87309A7A30AF}"/>
              </a:ext>
            </a:extLst>
          </p:cNvPr>
          <p:cNvSpPr txBox="1"/>
          <p:nvPr userDrawn="1"/>
        </p:nvSpPr>
        <p:spPr>
          <a:xfrm>
            <a:off x="10165200" y="414521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Ingeniería de Sistemas</a:t>
            </a:r>
            <a:endParaRPr sz="1300" dirty="0">
              <a:solidFill>
                <a:srgbClr val="1C4587"/>
              </a:solidFill>
            </a:endParaRPr>
          </a:p>
        </p:txBody>
      </p: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F756ED5E-40A7-44E3-BFCA-E2085774FEBB}"/>
              </a:ext>
            </a:extLst>
          </p:cNvPr>
          <p:cNvSpPr txBox="1"/>
          <p:nvPr userDrawn="1"/>
        </p:nvSpPr>
        <p:spPr>
          <a:xfrm>
            <a:off x="7506950" y="441521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dirty="0">
                <a:solidFill>
                  <a:srgbClr val="1C4587"/>
                </a:solidFill>
              </a:rPr>
              <a:t>Pregrado</a:t>
            </a:r>
            <a:endParaRPr sz="13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9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4281B43-CCCD-24DB-6926-6DBE79E7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8"/>
          <a:stretch/>
        </p:blipFill>
        <p:spPr>
          <a:xfrm>
            <a:off x="20095" y="-140677"/>
            <a:ext cx="12192000" cy="372093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FD7C5CF-DB38-CD89-C84D-7D46B6EEDF08}"/>
              </a:ext>
            </a:extLst>
          </p:cNvPr>
          <p:cNvSpPr/>
          <p:nvPr userDrawn="1"/>
        </p:nvSpPr>
        <p:spPr>
          <a:xfrm>
            <a:off x="301451" y="3429000"/>
            <a:ext cx="11910644" cy="34865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F7FA98-38BF-B7CB-3CB7-83C408C358F3}"/>
              </a:ext>
            </a:extLst>
          </p:cNvPr>
          <p:cNvSpPr/>
          <p:nvPr userDrawn="1"/>
        </p:nvSpPr>
        <p:spPr>
          <a:xfrm>
            <a:off x="0" y="-140679"/>
            <a:ext cx="301451" cy="3569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AFD63A2-43AB-A7C5-CEE8-DEED2BA91FE4}"/>
              </a:ext>
            </a:extLst>
          </p:cNvPr>
          <p:cNvSpPr/>
          <p:nvPr userDrawn="1"/>
        </p:nvSpPr>
        <p:spPr>
          <a:xfrm>
            <a:off x="-1" y="3428998"/>
            <a:ext cx="301451" cy="348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27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C4C530B-2446-18A1-9EDF-EAE9500A2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3" r="34413"/>
          <a:stretch/>
        </p:blipFill>
        <p:spPr>
          <a:xfrm>
            <a:off x="-106326" y="-63967"/>
            <a:ext cx="2596688" cy="69876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5AC794A-8BA9-122F-12FD-94456B2FD92C}"/>
              </a:ext>
            </a:extLst>
          </p:cNvPr>
          <p:cNvSpPr/>
          <p:nvPr userDrawn="1"/>
        </p:nvSpPr>
        <p:spPr>
          <a:xfrm>
            <a:off x="3446585" y="-63965"/>
            <a:ext cx="876551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BEFD0E8-EAE2-343B-E461-9671E60B6338}"/>
              </a:ext>
            </a:extLst>
          </p:cNvPr>
          <p:cNvSpPr/>
          <p:nvPr userDrawn="1"/>
        </p:nvSpPr>
        <p:spPr>
          <a:xfrm>
            <a:off x="2346834" y="-63966"/>
            <a:ext cx="109975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1F3EE2-6559-A2C3-0F62-C0F617AC2C0D}"/>
              </a:ext>
            </a:extLst>
          </p:cNvPr>
          <p:cNvSpPr txBox="1"/>
          <p:nvPr userDrawn="1"/>
        </p:nvSpPr>
        <p:spPr>
          <a:xfrm rot="16200000">
            <a:off x="243230" y="2737461"/>
            <a:ext cx="581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81390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36C05C2-2CB9-C315-AC0B-A71124767EF6}"/>
              </a:ext>
            </a:extLst>
          </p:cNvPr>
          <p:cNvSpPr/>
          <p:nvPr userDrawn="1"/>
        </p:nvSpPr>
        <p:spPr>
          <a:xfrm>
            <a:off x="-114299" y="-63965"/>
            <a:ext cx="975360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0586D"/>
              </a:solidFill>
            </a:endParaRPr>
          </a:p>
          <a:p>
            <a:pPr algn="ctr"/>
            <a:endParaRPr lang="es-PE" dirty="0">
              <a:solidFill>
                <a:srgbClr val="F0586D"/>
              </a:solidFill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D701E33-9700-9FC6-1198-5C35258EB0D2}"/>
              </a:ext>
            </a:extLst>
          </p:cNvPr>
          <p:cNvGrpSpPr/>
          <p:nvPr userDrawn="1"/>
        </p:nvGrpSpPr>
        <p:grpSpPr>
          <a:xfrm>
            <a:off x="3886200" y="1583411"/>
            <a:ext cx="7535825" cy="4199859"/>
            <a:chOff x="3543300" y="1828800"/>
            <a:chExt cx="7535825" cy="4199859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7E3A5604-10E3-2C1E-BBAC-AE34F4062D2F}"/>
                </a:ext>
              </a:extLst>
            </p:cNvPr>
            <p:cNvSpPr/>
            <p:nvPr userDrawn="1"/>
          </p:nvSpPr>
          <p:spPr>
            <a:xfrm>
              <a:off x="3543300" y="1828800"/>
              <a:ext cx="7535825" cy="4199859"/>
            </a:xfrm>
            <a:prstGeom prst="roundRect">
              <a:avLst>
                <a:gd name="adj" fmla="val 6731"/>
              </a:avLst>
            </a:prstGeom>
            <a:solidFill>
              <a:srgbClr val="415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B9FD65-3500-E033-C5CE-D56F9D40FE3B}"/>
                </a:ext>
              </a:extLst>
            </p:cNvPr>
            <p:cNvSpPr/>
            <p:nvPr userDrawn="1"/>
          </p:nvSpPr>
          <p:spPr>
            <a:xfrm>
              <a:off x="4098851" y="2163722"/>
              <a:ext cx="6023344" cy="35565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F7ED973-06CF-C958-C9C9-C8ED8BEC2A7A}"/>
                </a:ext>
              </a:extLst>
            </p:cNvPr>
            <p:cNvSpPr/>
            <p:nvPr userDrawn="1"/>
          </p:nvSpPr>
          <p:spPr>
            <a:xfrm>
              <a:off x="10560571" y="3357797"/>
              <a:ext cx="150249" cy="112382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36F2BAD-90F7-58B5-C28C-AD8058F00783}"/>
              </a:ext>
            </a:extLst>
          </p:cNvPr>
          <p:cNvGrpSpPr/>
          <p:nvPr userDrawn="1"/>
        </p:nvGrpSpPr>
        <p:grpSpPr>
          <a:xfrm>
            <a:off x="98453" y="4987636"/>
            <a:ext cx="552531" cy="1934329"/>
            <a:chOff x="98453" y="4987637"/>
            <a:chExt cx="552531" cy="1879630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CBD4240-2C70-D88D-DD7C-5E7A856EB176}"/>
                </a:ext>
              </a:extLst>
            </p:cNvPr>
            <p:cNvSpPr/>
            <p:nvPr userDrawn="1"/>
          </p:nvSpPr>
          <p:spPr>
            <a:xfrm flipH="1">
              <a:off x="605265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144F95A-84F5-6650-8BEC-A1935C912258}"/>
                </a:ext>
              </a:extLst>
            </p:cNvPr>
            <p:cNvSpPr/>
            <p:nvPr userDrawn="1"/>
          </p:nvSpPr>
          <p:spPr>
            <a:xfrm flipH="1">
              <a:off x="483027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2EB86E2-7690-68B0-85B2-BE29E6234C0F}"/>
                </a:ext>
              </a:extLst>
            </p:cNvPr>
            <p:cNvSpPr/>
            <p:nvPr userDrawn="1"/>
          </p:nvSpPr>
          <p:spPr>
            <a:xfrm flipH="1">
              <a:off x="347969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A06B535-0A7C-35D5-9252-9540D873AA2E}"/>
                </a:ext>
              </a:extLst>
            </p:cNvPr>
            <p:cNvSpPr/>
            <p:nvPr userDrawn="1"/>
          </p:nvSpPr>
          <p:spPr>
            <a:xfrm flipH="1">
              <a:off x="22493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E15B268-F441-F1B2-D389-59086E141132}"/>
                </a:ext>
              </a:extLst>
            </p:cNvPr>
            <p:cNvSpPr/>
            <p:nvPr userDrawn="1"/>
          </p:nvSpPr>
          <p:spPr>
            <a:xfrm flipH="1">
              <a:off x="9845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41370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E84804F-A8B2-4214-280F-1D1939EBC696}"/>
              </a:ext>
            </a:extLst>
          </p:cNvPr>
          <p:cNvSpPr/>
          <p:nvPr userDrawn="1"/>
        </p:nvSpPr>
        <p:spPr>
          <a:xfrm>
            <a:off x="-114299" y="-63965"/>
            <a:ext cx="8381999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2FED8B-0C0A-FD95-75C5-85B014527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5" r="16480"/>
          <a:stretch/>
        </p:blipFill>
        <p:spPr>
          <a:xfrm>
            <a:off x="7772405" y="-63965"/>
            <a:ext cx="4548187" cy="698969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15AAEB80-AF4D-5241-9331-4E16D3F34AC9}"/>
              </a:ext>
            </a:extLst>
          </p:cNvPr>
          <p:cNvGrpSpPr/>
          <p:nvPr userDrawn="1"/>
        </p:nvGrpSpPr>
        <p:grpSpPr>
          <a:xfrm>
            <a:off x="9705226" y="6414247"/>
            <a:ext cx="2396658" cy="57544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CACB173-D163-7503-1753-2426D987FA3D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330D6EF-611C-61C0-C748-C8E1CD5D1FAD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4952BDEF-5F35-28B8-1B65-236FB7901B1E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099AF0CF-25D6-6A9B-45EA-22CE996736F4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DF27563-1D41-8190-BADF-E0AB51AE1834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E9C0E89-5943-771B-203A-0E84ADE9349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35F6823-B55A-EB14-C7CD-893B4E71F569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FFFD08D-431E-6CEC-9454-5D878934918A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3F34685-B1A8-100F-8299-BC44C270ECE5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63E3941C-88B7-3EA0-090A-55E9F694856D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4490DD13-8CBA-8848-5090-7A49D03E0FB7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3D9B08C-B991-285F-BD69-14A966AB051D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A5442D4-3A9B-4628-9D81-38E7F6E573A2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77C1DCF-9201-F4D5-0409-65AC92EDD198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3602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A4BEA0-4FB0-B191-3C7A-A5541981D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r="3463"/>
          <a:stretch/>
        </p:blipFill>
        <p:spPr>
          <a:xfrm flipH="1">
            <a:off x="-157164" y="-86577"/>
            <a:ext cx="10477001" cy="704458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695B068-C99A-1782-18A6-4F0893FDAB46}"/>
              </a:ext>
            </a:extLst>
          </p:cNvPr>
          <p:cNvSpPr/>
          <p:nvPr userDrawn="1"/>
        </p:nvSpPr>
        <p:spPr>
          <a:xfrm flipH="1">
            <a:off x="8372474" y="-63965"/>
            <a:ext cx="3114675" cy="63504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981CAC-4B06-F461-0F5C-A7FD2C624F69}"/>
              </a:ext>
            </a:extLst>
          </p:cNvPr>
          <p:cNvSpPr txBox="1"/>
          <p:nvPr userDrawn="1"/>
        </p:nvSpPr>
        <p:spPr>
          <a:xfrm rot="16200000">
            <a:off x="8623671" y="2349534"/>
            <a:ext cx="5089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</a:t>
            </a:r>
          </a:p>
        </p:txBody>
      </p:sp>
    </p:spTree>
    <p:extLst>
      <p:ext uri="{BB962C8B-B14F-4D97-AF65-F5344CB8AC3E}">
        <p14:creationId xmlns:p14="http://schemas.microsoft.com/office/powerpoint/2010/main" val="313779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05BCFDC-AEB7-D4E2-B252-D7A437D41EB1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FD9F81-72D2-CCAC-47EA-D4EB933BCFE5}"/>
              </a:ext>
            </a:extLst>
          </p:cNvPr>
          <p:cNvSpPr/>
          <p:nvPr userDrawn="1"/>
        </p:nvSpPr>
        <p:spPr>
          <a:xfrm>
            <a:off x="-28576" y="-63965"/>
            <a:ext cx="622998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A38778-0D78-5BC3-2040-8A4D472A7362}"/>
              </a:ext>
            </a:extLst>
          </p:cNvPr>
          <p:cNvSpPr/>
          <p:nvPr userDrawn="1"/>
        </p:nvSpPr>
        <p:spPr>
          <a:xfrm>
            <a:off x="594422" y="-63965"/>
            <a:ext cx="90435" cy="6985931"/>
          </a:xfrm>
          <a:prstGeom prst="rect">
            <a:avLst/>
          </a:prstGeom>
          <a:solidFill>
            <a:srgbClr val="909FD4"/>
          </a:solidFill>
          <a:ln>
            <a:solidFill>
              <a:srgbClr val="909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287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CEE21166-4746-C4EF-ED86-6D6A2033F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14832" b="10998"/>
          <a:stretch/>
        </p:blipFill>
        <p:spPr>
          <a:xfrm>
            <a:off x="-100013" y="-63965"/>
            <a:ext cx="6396042" cy="698593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6096000" y="-63965"/>
            <a:ext cx="6148762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9848104" y="-63965"/>
            <a:ext cx="2396658" cy="764053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888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16DF0C-2A6D-BA73-3426-6410F6C255A0}"/>
              </a:ext>
            </a:extLst>
          </p:cNvPr>
          <p:cNvSpPr/>
          <p:nvPr userDrawn="1"/>
        </p:nvSpPr>
        <p:spPr>
          <a:xfrm>
            <a:off x="86244" y="-63965"/>
            <a:ext cx="12105756" cy="6985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FD0116D-A700-F242-CBB5-57CA0C183657}"/>
              </a:ext>
            </a:extLst>
          </p:cNvPr>
          <p:cNvSpPr/>
          <p:nvPr userDrawn="1"/>
        </p:nvSpPr>
        <p:spPr>
          <a:xfrm flipH="1">
            <a:off x="984894" y="-63965"/>
            <a:ext cx="224413" cy="6985931"/>
          </a:xfrm>
          <a:prstGeom prst="rect">
            <a:avLst/>
          </a:prstGeom>
          <a:solidFill>
            <a:srgbClr val="909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5295A8-1D9D-7BED-9DA9-626C2D0BD258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2060"/>
              </a:solidFill>
            </a:endParaRPr>
          </a:p>
          <a:p>
            <a:pPr algn="ctr"/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E087DE4-92D3-90D3-E162-943AF8928C81}"/>
              </a:ext>
            </a:extLst>
          </p:cNvPr>
          <p:cNvSpPr/>
          <p:nvPr userDrawn="1"/>
        </p:nvSpPr>
        <p:spPr>
          <a:xfrm>
            <a:off x="-28577" y="-63965"/>
            <a:ext cx="112306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0661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9AD09B28-3566-70E7-79C1-C48F7A1683C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824CEDA-9D6A-45B7-C800-85DADF0B462C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FF3C321-DDAA-8D7F-66EA-2E5381C2CB59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247B701-3553-1155-24CF-D33F0DD1560B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66CF87F-D194-EF64-DA20-8D97BB9C226D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FAB0985C-48AC-1C77-D067-07309D114ED8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533E2AB4-64AA-8A71-B9DC-46AF3776CF5F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7103CD3-498F-BE62-21B1-70F85C8077EA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F9D33389-01F3-27C7-97BE-E664B42AACE7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4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1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BWsmWG1Tm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B1uynyY0rPc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173452-1854-A55F-B75E-E3C6989B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9" y="702505"/>
            <a:ext cx="1540064" cy="46965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EA202D7-D504-869D-A913-13E96377AEB9}"/>
              </a:ext>
            </a:extLst>
          </p:cNvPr>
          <p:cNvCxnSpPr>
            <a:cxnSpLocks/>
          </p:cNvCxnSpPr>
          <p:nvPr/>
        </p:nvCxnSpPr>
        <p:spPr>
          <a:xfrm>
            <a:off x="2471736" y="565855"/>
            <a:ext cx="0" cy="742950"/>
          </a:xfrm>
          <a:prstGeom prst="straightConnector1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7B31ACF-9798-647A-AD39-6BD6725FE105}"/>
              </a:ext>
            </a:extLst>
          </p:cNvPr>
          <p:cNvSpPr txBox="1"/>
          <p:nvPr/>
        </p:nvSpPr>
        <p:spPr>
          <a:xfrm>
            <a:off x="2613494" y="675720"/>
            <a:ext cx="156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Programa de Ingeniería de Sistemas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2C519D-1FDE-7580-3CDA-7174DC79780E}"/>
              </a:ext>
            </a:extLst>
          </p:cNvPr>
          <p:cNvSpPr txBox="1"/>
          <p:nvPr/>
        </p:nvSpPr>
        <p:spPr>
          <a:xfrm>
            <a:off x="315409" y="1753607"/>
            <a:ext cx="39806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Tecnología de la Información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582A60-C8C7-93E7-19C1-0C126BC1729B}"/>
              </a:ext>
            </a:extLst>
          </p:cNvPr>
          <p:cNvSpPr txBox="1"/>
          <p:nvPr/>
        </p:nvSpPr>
        <p:spPr>
          <a:xfrm>
            <a:off x="259367" y="3996897"/>
            <a:ext cx="156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4384F0-A790-6E10-1FBA-C131985987D4}"/>
              </a:ext>
            </a:extLst>
          </p:cNvPr>
          <p:cNvSpPr txBox="1"/>
          <p:nvPr/>
        </p:nvSpPr>
        <p:spPr>
          <a:xfrm>
            <a:off x="264355" y="4701305"/>
            <a:ext cx="398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Tema:</a:t>
            </a:r>
          </a:p>
          <a:p>
            <a:pPr algn="just"/>
            <a:r>
              <a:rPr lang="es-E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</a:rPr>
              <a:t>Procesos empresariales. </a:t>
            </a:r>
            <a:endParaRPr lang="es-ES_tradn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 idx="4294967295"/>
          </p:nvPr>
        </p:nvSpPr>
        <p:spPr>
          <a:xfrm>
            <a:off x="1481570" y="629390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Procesos empresariales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2705601" y="1553828"/>
            <a:ext cx="672402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0019"/>
              </a:buClr>
              <a:buSzPts val="2400"/>
              <a:buFont typeface="Calibri"/>
              <a:buNone/>
            </a:pPr>
            <a:r>
              <a:rPr lang="es-ES" sz="2400" b="1" dirty="0">
                <a:solidFill>
                  <a:srgbClr val="820019"/>
                </a:solidFill>
                <a:latin typeface="Calibri"/>
                <a:ea typeface="Calibri"/>
                <a:cs typeface="Calibri"/>
                <a:sym typeface="Calibri"/>
              </a:rPr>
              <a:t>Definir Requerimientos del Cliente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20019"/>
              </a:buClr>
              <a:buSzPts val="2400"/>
              <a:buFont typeface="Calibri"/>
              <a:buNone/>
            </a:pPr>
            <a:r>
              <a:rPr lang="es-ES" sz="2400" b="1" dirty="0">
                <a:solidFill>
                  <a:srgbClr val="820019"/>
                </a:solidFill>
                <a:latin typeface="Calibri"/>
                <a:ea typeface="Calibri"/>
                <a:cs typeface="Calibri"/>
                <a:sym typeface="Calibri"/>
              </a:rPr>
              <a:t>CTQ</a:t>
            </a:r>
            <a:endParaRPr sz="2400" b="1" dirty="0">
              <a:solidFill>
                <a:srgbClr val="82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5360868" y="3289602"/>
            <a:ext cx="2016125" cy="2016125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2F508A"/>
              </a:gs>
              <a:gs pos="50000">
                <a:schemeClr val="accent1"/>
              </a:gs>
              <a:gs pos="100000">
                <a:srgbClr val="2F508A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21"/>
          <p:cNvCxnSpPr/>
          <p:nvPr/>
        </p:nvCxnSpPr>
        <p:spPr>
          <a:xfrm>
            <a:off x="7665918" y="3289602"/>
            <a:ext cx="3603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7665918" y="4800902"/>
            <a:ext cx="3603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1"/>
          <p:cNvCxnSpPr/>
          <p:nvPr/>
        </p:nvCxnSpPr>
        <p:spPr>
          <a:xfrm>
            <a:off x="7881818" y="3289602"/>
            <a:ext cx="0" cy="151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87" name="Google Shape;187;p21"/>
          <p:cNvSpPr txBox="1"/>
          <p:nvPr/>
        </p:nvSpPr>
        <p:spPr>
          <a:xfrm>
            <a:off x="7448430" y="3865864"/>
            <a:ext cx="1127125" cy="2746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1.625 +/- .005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5937130" y="4297664"/>
            <a:ext cx="431800" cy="431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21"/>
          <p:cNvCxnSpPr/>
          <p:nvPr/>
        </p:nvCxnSpPr>
        <p:spPr>
          <a:xfrm rot="10800000">
            <a:off x="6368930" y="4658027"/>
            <a:ext cx="1008063" cy="64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21"/>
          <p:cNvCxnSpPr/>
          <p:nvPr/>
        </p:nvCxnSpPr>
        <p:spPr>
          <a:xfrm>
            <a:off x="7376993" y="5305727"/>
            <a:ext cx="1444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1"/>
          <p:cNvSpPr txBox="1"/>
          <p:nvPr/>
        </p:nvSpPr>
        <p:spPr>
          <a:xfrm>
            <a:off x="7592893" y="5161264"/>
            <a:ext cx="1339850" cy="2746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.875 DIA +/- .001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9105780" y="5089827"/>
            <a:ext cx="647700" cy="360362"/>
          </a:xfrm>
          <a:prstGeom prst="homePlate">
            <a:avLst>
              <a:gd name="adj" fmla="val 44934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E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1907826" y="2348032"/>
            <a:ext cx="9028686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Determinar los requerimientos del cliente y los procesos claves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 características críticas para la Calidad.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Físicos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Dimensiones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Químicos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Tiempo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Temperatura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Otros …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6584830" y="5016802"/>
            <a:ext cx="142875" cy="1444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6584830" y="3937302"/>
            <a:ext cx="142875" cy="1444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5505330" y="5016802"/>
            <a:ext cx="142875" cy="1444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5505330" y="3937302"/>
            <a:ext cx="142875" cy="144462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21"/>
          <p:cNvCxnSpPr/>
          <p:nvPr/>
        </p:nvCxnSpPr>
        <p:spPr>
          <a:xfrm flipH="1">
            <a:off x="9753480" y="4800902"/>
            <a:ext cx="215900" cy="28892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21"/>
          <p:cNvSpPr txBox="1"/>
          <p:nvPr/>
        </p:nvSpPr>
        <p:spPr>
          <a:xfrm>
            <a:off x="5505330" y="4153202"/>
            <a:ext cx="1314450" cy="69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Producto 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Servicio</a:t>
            </a: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C70974-FA3F-9778-FA9D-7B18F929559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>
            <a:spLocks noGrp="1"/>
          </p:cNvSpPr>
          <p:nvPr>
            <p:ph type="title" idx="4294967295"/>
          </p:nvPr>
        </p:nvSpPr>
        <p:spPr>
          <a:xfrm>
            <a:off x="1553592" y="718414"/>
            <a:ext cx="11315700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Procesos empresariales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4691580" y="1573227"/>
            <a:ext cx="47879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None/>
            </a:pPr>
            <a:r>
              <a:rPr lang="es-ES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 espera el Cliente 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3613460" y="2264270"/>
            <a:ext cx="7421217" cy="3655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Exigencias mayores por competitividad (no solo productos)</a:t>
            </a:r>
            <a:endParaRPr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 cultura de servicio</a:t>
            </a:r>
            <a:endParaRPr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Vendedores amables</a:t>
            </a:r>
            <a:endParaRPr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Facturas legibles y exactas</a:t>
            </a:r>
            <a:endParaRPr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 de servicio sensible y competente</a:t>
            </a:r>
            <a:endParaRPr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Teléfono 2do timbrazo sin llamadas en espera</a:t>
            </a:r>
            <a:endParaRPr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Buena imagen solo se consigue con una coordinación muy superior</a:t>
            </a:r>
            <a:endParaRPr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dejar al azar los millones posibles momentos de la verdad que se presentan con los clientes</a:t>
            </a: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71F0F43-7BC2-7F9E-4C0B-158830B1CC5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3"/>
          <p:cNvGrpSpPr/>
          <p:nvPr/>
        </p:nvGrpSpPr>
        <p:grpSpPr>
          <a:xfrm>
            <a:off x="2242137" y="2431753"/>
            <a:ext cx="1578515" cy="2988747"/>
            <a:chOff x="242" y="1251"/>
            <a:chExt cx="1167" cy="2322"/>
          </a:xfrm>
        </p:grpSpPr>
        <p:sp>
          <p:nvSpPr>
            <p:cNvPr id="215" name="Google Shape;215;p23"/>
            <p:cNvSpPr/>
            <p:nvPr/>
          </p:nvSpPr>
          <p:spPr>
            <a:xfrm>
              <a:off x="614" y="1381"/>
              <a:ext cx="457" cy="507"/>
            </a:xfrm>
            <a:custGeom>
              <a:avLst/>
              <a:gdLst/>
              <a:ahLst/>
              <a:cxnLst/>
              <a:rect l="l" t="t" r="r" b="b"/>
              <a:pathLst>
                <a:path w="457" h="507" extrusionOk="0">
                  <a:moveTo>
                    <a:pt x="238" y="117"/>
                  </a:moveTo>
                  <a:lnTo>
                    <a:pt x="198" y="65"/>
                  </a:lnTo>
                  <a:lnTo>
                    <a:pt x="142" y="26"/>
                  </a:lnTo>
                  <a:lnTo>
                    <a:pt x="92" y="0"/>
                  </a:lnTo>
                  <a:lnTo>
                    <a:pt x="52" y="7"/>
                  </a:lnTo>
                  <a:lnTo>
                    <a:pt x="23" y="36"/>
                  </a:lnTo>
                  <a:lnTo>
                    <a:pt x="0" y="124"/>
                  </a:lnTo>
                  <a:lnTo>
                    <a:pt x="9" y="225"/>
                  </a:lnTo>
                  <a:lnTo>
                    <a:pt x="33" y="322"/>
                  </a:lnTo>
                  <a:lnTo>
                    <a:pt x="59" y="397"/>
                  </a:lnTo>
                  <a:lnTo>
                    <a:pt x="109" y="475"/>
                  </a:lnTo>
                  <a:lnTo>
                    <a:pt x="152" y="507"/>
                  </a:lnTo>
                  <a:lnTo>
                    <a:pt x="211" y="507"/>
                  </a:lnTo>
                  <a:lnTo>
                    <a:pt x="271" y="485"/>
                  </a:lnTo>
                  <a:lnTo>
                    <a:pt x="301" y="429"/>
                  </a:lnTo>
                  <a:lnTo>
                    <a:pt x="317" y="358"/>
                  </a:lnTo>
                  <a:lnTo>
                    <a:pt x="311" y="270"/>
                  </a:lnTo>
                  <a:lnTo>
                    <a:pt x="450" y="280"/>
                  </a:lnTo>
                  <a:lnTo>
                    <a:pt x="457" y="241"/>
                  </a:lnTo>
                  <a:lnTo>
                    <a:pt x="298" y="225"/>
                  </a:lnTo>
                  <a:lnTo>
                    <a:pt x="258" y="134"/>
                  </a:lnTo>
                  <a:lnTo>
                    <a:pt x="238" y="117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42" y="1251"/>
              <a:ext cx="526" cy="813"/>
            </a:xfrm>
            <a:custGeom>
              <a:avLst/>
              <a:gdLst/>
              <a:ahLst/>
              <a:cxnLst/>
              <a:rect l="l" t="t" r="r" b="b"/>
              <a:pathLst>
                <a:path w="526" h="813" extrusionOk="0">
                  <a:moveTo>
                    <a:pt x="307" y="19"/>
                  </a:moveTo>
                  <a:lnTo>
                    <a:pt x="373" y="0"/>
                  </a:lnTo>
                  <a:lnTo>
                    <a:pt x="426" y="3"/>
                  </a:lnTo>
                  <a:lnTo>
                    <a:pt x="466" y="32"/>
                  </a:lnTo>
                  <a:lnTo>
                    <a:pt x="493" y="78"/>
                  </a:lnTo>
                  <a:lnTo>
                    <a:pt x="483" y="126"/>
                  </a:lnTo>
                  <a:lnTo>
                    <a:pt x="446" y="126"/>
                  </a:lnTo>
                  <a:lnTo>
                    <a:pt x="456" y="87"/>
                  </a:lnTo>
                  <a:lnTo>
                    <a:pt x="426" y="52"/>
                  </a:lnTo>
                  <a:lnTo>
                    <a:pt x="397" y="39"/>
                  </a:lnTo>
                  <a:lnTo>
                    <a:pt x="347" y="52"/>
                  </a:lnTo>
                  <a:lnTo>
                    <a:pt x="367" y="91"/>
                  </a:lnTo>
                  <a:lnTo>
                    <a:pt x="373" y="126"/>
                  </a:lnTo>
                  <a:lnTo>
                    <a:pt x="367" y="156"/>
                  </a:lnTo>
                  <a:lnTo>
                    <a:pt x="317" y="169"/>
                  </a:lnTo>
                  <a:lnTo>
                    <a:pt x="264" y="159"/>
                  </a:lnTo>
                  <a:lnTo>
                    <a:pt x="254" y="136"/>
                  </a:lnTo>
                  <a:lnTo>
                    <a:pt x="198" y="198"/>
                  </a:lnTo>
                  <a:lnTo>
                    <a:pt x="165" y="266"/>
                  </a:lnTo>
                  <a:lnTo>
                    <a:pt x="119" y="354"/>
                  </a:lnTo>
                  <a:lnTo>
                    <a:pt x="89" y="432"/>
                  </a:lnTo>
                  <a:lnTo>
                    <a:pt x="76" y="507"/>
                  </a:lnTo>
                  <a:lnTo>
                    <a:pt x="86" y="546"/>
                  </a:lnTo>
                  <a:lnTo>
                    <a:pt x="139" y="595"/>
                  </a:lnTo>
                  <a:lnTo>
                    <a:pt x="248" y="637"/>
                  </a:lnTo>
                  <a:lnTo>
                    <a:pt x="307" y="656"/>
                  </a:lnTo>
                  <a:lnTo>
                    <a:pt x="367" y="666"/>
                  </a:lnTo>
                  <a:lnTo>
                    <a:pt x="456" y="702"/>
                  </a:lnTo>
                  <a:lnTo>
                    <a:pt x="522" y="725"/>
                  </a:lnTo>
                  <a:lnTo>
                    <a:pt x="526" y="770"/>
                  </a:lnTo>
                  <a:lnTo>
                    <a:pt x="493" y="803"/>
                  </a:lnTo>
                  <a:lnTo>
                    <a:pt x="453" y="813"/>
                  </a:lnTo>
                  <a:lnTo>
                    <a:pt x="393" y="783"/>
                  </a:lnTo>
                  <a:lnTo>
                    <a:pt x="254" y="712"/>
                  </a:lnTo>
                  <a:lnTo>
                    <a:pt x="139" y="663"/>
                  </a:lnTo>
                  <a:lnTo>
                    <a:pt x="59" y="608"/>
                  </a:lnTo>
                  <a:lnTo>
                    <a:pt x="6" y="559"/>
                  </a:lnTo>
                  <a:lnTo>
                    <a:pt x="0" y="500"/>
                  </a:lnTo>
                  <a:lnTo>
                    <a:pt x="29" y="422"/>
                  </a:lnTo>
                  <a:lnTo>
                    <a:pt x="89" y="305"/>
                  </a:lnTo>
                  <a:lnTo>
                    <a:pt x="145" y="208"/>
                  </a:lnTo>
                  <a:lnTo>
                    <a:pt x="215" y="107"/>
                  </a:lnTo>
                  <a:lnTo>
                    <a:pt x="268" y="48"/>
                  </a:lnTo>
                  <a:lnTo>
                    <a:pt x="334" y="19"/>
                  </a:lnTo>
                  <a:lnTo>
                    <a:pt x="307" y="19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738" y="1925"/>
              <a:ext cx="275" cy="763"/>
            </a:xfrm>
            <a:custGeom>
              <a:avLst/>
              <a:gdLst/>
              <a:ahLst/>
              <a:cxnLst/>
              <a:rect l="l" t="t" r="r" b="b"/>
              <a:pathLst>
                <a:path w="275" h="763" extrusionOk="0">
                  <a:moveTo>
                    <a:pt x="17" y="59"/>
                  </a:moveTo>
                  <a:lnTo>
                    <a:pt x="27" y="20"/>
                  </a:lnTo>
                  <a:lnTo>
                    <a:pt x="70" y="0"/>
                  </a:lnTo>
                  <a:lnTo>
                    <a:pt x="109" y="0"/>
                  </a:lnTo>
                  <a:lnTo>
                    <a:pt x="159" y="29"/>
                  </a:lnTo>
                  <a:lnTo>
                    <a:pt x="206" y="98"/>
                  </a:lnTo>
                  <a:lnTo>
                    <a:pt x="239" y="169"/>
                  </a:lnTo>
                  <a:lnTo>
                    <a:pt x="255" y="266"/>
                  </a:lnTo>
                  <a:lnTo>
                    <a:pt x="269" y="380"/>
                  </a:lnTo>
                  <a:lnTo>
                    <a:pt x="275" y="490"/>
                  </a:lnTo>
                  <a:lnTo>
                    <a:pt x="275" y="633"/>
                  </a:lnTo>
                  <a:lnTo>
                    <a:pt x="255" y="721"/>
                  </a:lnTo>
                  <a:lnTo>
                    <a:pt x="219" y="753"/>
                  </a:lnTo>
                  <a:lnTo>
                    <a:pt x="156" y="763"/>
                  </a:lnTo>
                  <a:lnTo>
                    <a:pt x="90" y="760"/>
                  </a:lnTo>
                  <a:lnTo>
                    <a:pt x="56" y="721"/>
                  </a:lnTo>
                  <a:lnTo>
                    <a:pt x="37" y="653"/>
                  </a:lnTo>
                  <a:lnTo>
                    <a:pt x="20" y="585"/>
                  </a:lnTo>
                  <a:lnTo>
                    <a:pt x="7" y="461"/>
                  </a:lnTo>
                  <a:lnTo>
                    <a:pt x="0" y="322"/>
                  </a:lnTo>
                  <a:lnTo>
                    <a:pt x="0" y="159"/>
                  </a:lnTo>
                  <a:lnTo>
                    <a:pt x="17" y="88"/>
                  </a:lnTo>
                  <a:lnTo>
                    <a:pt x="17" y="59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865" y="1946"/>
              <a:ext cx="420" cy="586"/>
            </a:xfrm>
            <a:custGeom>
              <a:avLst/>
              <a:gdLst/>
              <a:ahLst/>
              <a:cxnLst/>
              <a:rect l="l" t="t" r="r" b="b"/>
              <a:pathLst>
                <a:path w="420" h="586" extrusionOk="0">
                  <a:moveTo>
                    <a:pt x="23" y="0"/>
                  </a:moveTo>
                  <a:lnTo>
                    <a:pt x="109" y="10"/>
                  </a:lnTo>
                  <a:lnTo>
                    <a:pt x="198" y="26"/>
                  </a:lnTo>
                  <a:lnTo>
                    <a:pt x="291" y="78"/>
                  </a:lnTo>
                  <a:lnTo>
                    <a:pt x="357" y="117"/>
                  </a:lnTo>
                  <a:lnTo>
                    <a:pt x="400" y="173"/>
                  </a:lnTo>
                  <a:lnTo>
                    <a:pt x="420" y="205"/>
                  </a:lnTo>
                  <a:lnTo>
                    <a:pt x="380" y="300"/>
                  </a:lnTo>
                  <a:lnTo>
                    <a:pt x="317" y="358"/>
                  </a:lnTo>
                  <a:lnTo>
                    <a:pt x="241" y="400"/>
                  </a:lnTo>
                  <a:lnTo>
                    <a:pt x="201" y="426"/>
                  </a:lnTo>
                  <a:lnTo>
                    <a:pt x="132" y="439"/>
                  </a:lnTo>
                  <a:lnTo>
                    <a:pt x="129" y="465"/>
                  </a:lnTo>
                  <a:lnTo>
                    <a:pt x="182" y="488"/>
                  </a:lnTo>
                  <a:lnTo>
                    <a:pt x="258" y="508"/>
                  </a:lnTo>
                  <a:lnTo>
                    <a:pt x="330" y="547"/>
                  </a:lnTo>
                  <a:lnTo>
                    <a:pt x="301" y="576"/>
                  </a:lnTo>
                  <a:lnTo>
                    <a:pt x="271" y="586"/>
                  </a:lnTo>
                  <a:lnTo>
                    <a:pt x="228" y="543"/>
                  </a:lnTo>
                  <a:lnTo>
                    <a:pt x="162" y="517"/>
                  </a:lnTo>
                  <a:lnTo>
                    <a:pt x="109" y="498"/>
                  </a:lnTo>
                  <a:lnTo>
                    <a:pt x="109" y="459"/>
                  </a:lnTo>
                  <a:lnTo>
                    <a:pt x="119" y="417"/>
                  </a:lnTo>
                  <a:lnTo>
                    <a:pt x="152" y="400"/>
                  </a:lnTo>
                  <a:lnTo>
                    <a:pt x="258" y="358"/>
                  </a:lnTo>
                  <a:lnTo>
                    <a:pt x="317" y="293"/>
                  </a:lnTo>
                  <a:lnTo>
                    <a:pt x="360" y="225"/>
                  </a:lnTo>
                  <a:lnTo>
                    <a:pt x="350" y="192"/>
                  </a:lnTo>
                  <a:lnTo>
                    <a:pt x="317" y="153"/>
                  </a:lnTo>
                  <a:lnTo>
                    <a:pt x="238" y="98"/>
                  </a:lnTo>
                  <a:lnTo>
                    <a:pt x="142" y="78"/>
                  </a:lnTo>
                  <a:lnTo>
                    <a:pt x="79" y="75"/>
                  </a:lnTo>
                  <a:lnTo>
                    <a:pt x="23" y="75"/>
                  </a:lnTo>
                  <a:lnTo>
                    <a:pt x="0" y="39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898" y="2610"/>
              <a:ext cx="511" cy="947"/>
            </a:xfrm>
            <a:custGeom>
              <a:avLst/>
              <a:gdLst/>
              <a:ahLst/>
              <a:cxnLst/>
              <a:rect l="l" t="t" r="r" b="b"/>
              <a:pathLst>
                <a:path w="511" h="947" extrusionOk="0">
                  <a:moveTo>
                    <a:pt x="59" y="0"/>
                  </a:moveTo>
                  <a:lnTo>
                    <a:pt x="13" y="0"/>
                  </a:lnTo>
                  <a:lnTo>
                    <a:pt x="0" y="68"/>
                  </a:lnTo>
                  <a:lnTo>
                    <a:pt x="33" y="108"/>
                  </a:lnTo>
                  <a:lnTo>
                    <a:pt x="139" y="202"/>
                  </a:lnTo>
                  <a:lnTo>
                    <a:pt x="232" y="322"/>
                  </a:lnTo>
                  <a:lnTo>
                    <a:pt x="292" y="446"/>
                  </a:lnTo>
                  <a:lnTo>
                    <a:pt x="301" y="527"/>
                  </a:lnTo>
                  <a:lnTo>
                    <a:pt x="298" y="586"/>
                  </a:lnTo>
                  <a:lnTo>
                    <a:pt x="272" y="719"/>
                  </a:lnTo>
                  <a:lnTo>
                    <a:pt x="238" y="827"/>
                  </a:lnTo>
                  <a:lnTo>
                    <a:pt x="209" y="889"/>
                  </a:lnTo>
                  <a:lnTo>
                    <a:pt x="202" y="928"/>
                  </a:lnTo>
                  <a:lnTo>
                    <a:pt x="232" y="928"/>
                  </a:lnTo>
                  <a:lnTo>
                    <a:pt x="278" y="915"/>
                  </a:lnTo>
                  <a:lnTo>
                    <a:pt x="292" y="918"/>
                  </a:lnTo>
                  <a:lnTo>
                    <a:pt x="388" y="924"/>
                  </a:lnTo>
                  <a:lnTo>
                    <a:pt x="461" y="947"/>
                  </a:lnTo>
                  <a:lnTo>
                    <a:pt x="487" y="934"/>
                  </a:lnTo>
                  <a:lnTo>
                    <a:pt x="511" y="885"/>
                  </a:lnTo>
                  <a:lnTo>
                    <a:pt x="487" y="859"/>
                  </a:lnTo>
                  <a:lnTo>
                    <a:pt x="378" y="856"/>
                  </a:lnTo>
                  <a:lnTo>
                    <a:pt x="301" y="866"/>
                  </a:lnTo>
                  <a:lnTo>
                    <a:pt x="262" y="885"/>
                  </a:lnTo>
                  <a:lnTo>
                    <a:pt x="268" y="840"/>
                  </a:lnTo>
                  <a:lnTo>
                    <a:pt x="308" y="771"/>
                  </a:lnTo>
                  <a:lnTo>
                    <a:pt x="341" y="664"/>
                  </a:lnTo>
                  <a:lnTo>
                    <a:pt x="368" y="573"/>
                  </a:lnTo>
                  <a:lnTo>
                    <a:pt x="348" y="469"/>
                  </a:lnTo>
                  <a:lnTo>
                    <a:pt x="318" y="358"/>
                  </a:lnTo>
                  <a:lnTo>
                    <a:pt x="258" y="231"/>
                  </a:lnTo>
                  <a:lnTo>
                    <a:pt x="172" y="114"/>
                  </a:lnTo>
                  <a:lnTo>
                    <a:pt x="99" y="2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577" y="2608"/>
              <a:ext cx="344" cy="965"/>
            </a:xfrm>
            <a:custGeom>
              <a:avLst/>
              <a:gdLst/>
              <a:ahLst/>
              <a:cxnLst/>
              <a:rect l="l" t="t" r="r" b="b"/>
              <a:pathLst>
                <a:path w="344" h="965" extrusionOk="0">
                  <a:moveTo>
                    <a:pt x="238" y="0"/>
                  </a:moveTo>
                  <a:lnTo>
                    <a:pt x="195" y="91"/>
                  </a:lnTo>
                  <a:lnTo>
                    <a:pt x="165" y="224"/>
                  </a:lnTo>
                  <a:lnTo>
                    <a:pt x="129" y="371"/>
                  </a:lnTo>
                  <a:lnTo>
                    <a:pt x="96" y="520"/>
                  </a:lnTo>
                  <a:lnTo>
                    <a:pt x="96" y="575"/>
                  </a:lnTo>
                  <a:lnTo>
                    <a:pt x="129" y="673"/>
                  </a:lnTo>
                  <a:lnTo>
                    <a:pt x="175" y="725"/>
                  </a:lnTo>
                  <a:lnTo>
                    <a:pt x="218" y="790"/>
                  </a:lnTo>
                  <a:lnTo>
                    <a:pt x="248" y="838"/>
                  </a:lnTo>
                  <a:lnTo>
                    <a:pt x="235" y="861"/>
                  </a:lnTo>
                  <a:lnTo>
                    <a:pt x="159" y="871"/>
                  </a:lnTo>
                  <a:lnTo>
                    <a:pt x="36" y="890"/>
                  </a:lnTo>
                  <a:lnTo>
                    <a:pt x="0" y="920"/>
                  </a:lnTo>
                  <a:lnTo>
                    <a:pt x="30" y="946"/>
                  </a:lnTo>
                  <a:lnTo>
                    <a:pt x="99" y="965"/>
                  </a:lnTo>
                  <a:lnTo>
                    <a:pt x="179" y="926"/>
                  </a:lnTo>
                  <a:lnTo>
                    <a:pt x="238" y="900"/>
                  </a:lnTo>
                  <a:lnTo>
                    <a:pt x="314" y="890"/>
                  </a:lnTo>
                  <a:lnTo>
                    <a:pt x="344" y="881"/>
                  </a:lnTo>
                  <a:lnTo>
                    <a:pt x="334" y="848"/>
                  </a:lnTo>
                  <a:lnTo>
                    <a:pt x="248" y="764"/>
                  </a:lnTo>
                  <a:lnTo>
                    <a:pt x="198" y="676"/>
                  </a:lnTo>
                  <a:lnTo>
                    <a:pt x="155" y="617"/>
                  </a:lnTo>
                  <a:lnTo>
                    <a:pt x="149" y="559"/>
                  </a:lnTo>
                  <a:lnTo>
                    <a:pt x="169" y="462"/>
                  </a:lnTo>
                  <a:lnTo>
                    <a:pt x="215" y="361"/>
                  </a:lnTo>
                  <a:lnTo>
                    <a:pt x="265" y="189"/>
                  </a:lnTo>
                  <a:lnTo>
                    <a:pt x="308" y="88"/>
                  </a:lnTo>
                  <a:lnTo>
                    <a:pt x="304" y="29"/>
                  </a:lnTo>
                  <a:lnTo>
                    <a:pt x="265" y="0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23"/>
          <p:cNvGrpSpPr/>
          <p:nvPr/>
        </p:nvGrpSpPr>
        <p:grpSpPr>
          <a:xfrm>
            <a:off x="3129460" y="1836761"/>
            <a:ext cx="361950" cy="452438"/>
            <a:chOff x="945" y="1058"/>
            <a:chExt cx="211" cy="285"/>
          </a:xfrm>
        </p:grpSpPr>
        <p:sp>
          <p:nvSpPr>
            <p:cNvPr id="222" name="Google Shape;222;p23"/>
            <p:cNvSpPr/>
            <p:nvPr/>
          </p:nvSpPr>
          <p:spPr>
            <a:xfrm>
              <a:off x="986" y="1058"/>
              <a:ext cx="170" cy="198"/>
            </a:xfrm>
            <a:custGeom>
              <a:avLst/>
              <a:gdLst/>
              <a:ahLst/>
              <a:cxnLst/>
              <a:rect l="l" t="t" r="r" b="b"/>
              <a:pathLst>
                <a:path w="170" h="198" extrusionOk="0">
                  <a:moveTo>
                    <a:pt x="20" y="9"/>
                  </a:moveTo>
                  <a:lnTo>
                    <a:pt x="66" y="0"/>
                  </a:lnTo>
                  <a:lnTo>
                    <a:pt x="110" y="3"/>
                  </a:lnTo>
                  <a:lnTo>
                    <a:pt x="150" y="22"/>
                  </a:lnTo>
                  <a:lnTo>
                    <a:pt x="170" y="58"/>
                  </a:lnTo>
                  <a:lnTo>
                    <a:pt x="170" y="87"/>
                  </a:lnTo>
                  <a:lnTo>
                    <a:pt x="150" y="126"/>
                  </a:lnTo>
                  <a:lnTo>
                    <a:pt x="116" y="149"/>
                  </a:lnTo>
                  <a:lnTo>
                    <a:pt x="66" y="149"/>
                  </a:lnTo>
                  <a:lnTo>
                    <a:pt x="36" y="168"/>
                  </a:lnTo>
                  <a:lnTo>
                    <a:pt x="26" y="198"/>
                  </a:lnTo>
                  <a:lnTo>
                    <a:pt x="0" y="188"/>
                  </a:lnTo>
                  <a:lnTo>
                    <a:pt x="10" y="149"/>
                  </a:lnTo>
                  <a:lnTo>
                    <a:pt x="46" y="126"/>
                  </a:lnTo>
                  <a:lnTo>
                    <a:pt x="106" y="120"/>
                  </a:lnTo>
                  <a:lnTo>
                    <a:pt x="130" y="97"/>
                  </a:lnTo>
                  <a:lnTo>
                    <a:pt x="136" y="61"/>
                  </a:lnTo>
                  <a:lnTo>
                    <a:pt x="110" y="29"/>
                  </a:lnTo>
                  <a:lnTo>
                    <a:pt x="70" y="29"/>
                  </a:lnTo>
                  <a:lnTo>
                    <a:pt x="26" y="39"/>
                  </a:lnTo>
                  <a:lnTo>
                    <a:pt x="10" y="2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945" y="1289"/>
              <a:ext cx="53" cy="54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3"/>
                  </a:moveTo>
                  <a:lnTo>
                    <a:pt x="26" y="0"/>
                  </a:lnTo>
                  <a:lnTo>
                    <a:pt x="8" y="20"/>
                  </a:lnTo>
                  <a:lnTo>
                    <a:pt x="0" y="51"/>
                  </a:lnTo>
                  <a:lnTo>
                    <a:pt x="26" y="54"/>
                  </a:lnTo>
                  <a:lnTo>
                    <a:pt x="48" y="40"/>
                  </a:lnTo>
                  <a:lnTo>
                    <a:pt x="53" y="3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23"/>
          <p:cNvSpPr/>
          <p:nvPr/>
        </p:nvSpPr>
        <p:spPr>
          <a:xfrm>
            <a:off x="3287209" y="786589"/>
            <a:ext cx="5472319" cy="1200399"/>
          </a:xfrm>
          <a:prstGeom prst="wedgeEllipseCallout">
            <a:avLst>
              <a:gd name="adj1" fmla="val -43750"/>
              <a:gd name="adj2" fmla="val 70000"/>
            </a:avLst>
          </a:prstGeom>
          <a:solidFill>
            <a:srgbClr val="CC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Times New Roman"/>
              <a:buNone/>
            </a:pPr>
            <a:r>
              <a:rPr lang="es-ES" sz="2800" dirty="0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¿Porque centrarse en los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Times New Roman"/>
              <a:buNone/>
            </a:pPr>
            <a:r>
              <a:rPr lang="es-ES" sz="2800" dirty="0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 de la empresa?</a:t>
            </a:r>
            <a:endParaRPr dirty="0"/>
          </a:p>
        </p:txBody>
      </p:sp>
      <p:sp>
        <p:nvSpPr>
          <p:cNvPr id="225" name="Google Shape;225;p23"/>
          <p:cNvSpPr txBox="1"/>
          <p:nvPr/>
        </p:nvSpPr>
        <p:spPr>
          <a:xfrm>
            <a:off x="4317239" y="2148383"/>
            <a:ext cx="6016369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s-E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Orientarse al cliente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s-E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	Permite controlar el cambio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s-E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	Aumenta la competitividad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s-E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	Permite manejo efectivo de interacciones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s-E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	Previene errores y ayuda a corregirlos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s-E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	Desarrolla completamente la evaluación</a:t>
            </a:r>
            <a:endParaRPr dirty="0"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s-E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	Preparación de la organización para el futuro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B56689-87AA-2E26-F0AA-5B3630AB18A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1757" y="2236477"/>
            <a:ext cx="6026150" cy="30305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24"/>
          <p:cNvCxnSpPr/>
          <p:nvPr/>
        </p:nvCxnSpPr>
        <p:spPr>
          <a:xfrm>
            <a:off x="3839407" y="3227077"/>
            <a:ext cx="6191250" cy="0"/>
          </a:xfrm>
          <a:prstGeom prst="straightConnector1">
            <a:avLst/>
          </a:prstGeom>
          <a:noFill/>
          <a:ln w="38100" cap="flat" cmpd="sng">
            <a:solidFill>
              <a:srgbClr val="993300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234" name="Google Shape;234;p24"/>
          <p:cNvCxnSpPr/>
          <p:nvPr/>
        </p:nvCxnSpPr>
        <p:spPr>
          <a:xfrm>
            <a:off x="3839407" y="4293877"/>
            <a:ext cx="6191250" cy="0"/>
          </a:xfrm>
          <a:prstGeom prst="straightConnector1">
            <a:avLst/>
          </a:prstGeom>
          <a:noFill/>
          <a:ln w="38100" cap="flat" cmpd="sng">
            <a:solidFill>
              <a:srgbClr val="9933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235" name="Google Shape;235;p24"/>
          <p:cNvSpPr txBox="1"/>
          <p:nvPr/>
        </p:nvSpPr>
        <p:spPr>
          <a:xfrm>
            <a:off x="5555495" y="1744352"/>
            <a:ext cx="21050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E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Organización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1610557" y="3496952"/>
            <a:ext cx="2492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E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Flujo de trabajo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4"/>
          <p:cNvSpPr/>
          <p:nvPr/>
        </p:nvSpPr>
        <p:spPr>
          <a:xfrm>
            <a:off x="3509207" y="1703077"/>
            <a:ext cx="1087438" cy="609600"/>
          </a:xfrm>
          <a:custGeom>
            <a:avLst/>
            <a:gdLst/>
            <a:ahLst/>
            <a:cxnLst/>
            <a:rect l="l" t="t" r="r" b="b"/>
            <a:pathLst>
              <a:path w="632" h="384" extrusionOk="0">
                <a:moveTo>
                  <a:pt x="0" y="0"/>
                </a:moveTo>
                <a:cubicBezTo>
                  <a:pt x="212" y="16"/>
                  <a:pt x="424" y="32"/>
                  <a:pt x="528" y="96"/>
                </a:cubicBezTo>
                <a:cubicBezTo>
                  <a:pt x="632" y="160"/>
                  <a:pt x="600" y="336"/>
                  <a:pt x="624" y="384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1918533" y="1256989"/>
            <a:ext cx="2105025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E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Organización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E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Verticales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9054345" y="4522477"/>
            <a:ext cx="893762" cy="1219200"/>
          </a:xfrm>
          <a:custGeom>
            <a:avLst/>
            <a:gdLst/>
            <a:ahLst/>
            <a:cxnLst/>
            <a:rect l="l" t="t" r="r" b="b"/>
            <a:pathLst>
              <a:path w="664" h="952" extrusionOk="0">
                <a:moveTo>
                  <a:pt x="664" y="912"/>
                </a:moveTo>
                <a:cubicBezTo>
                  <a:pt x="664" y="932"/>
                  <a:pt x="664" y="952"/>
                  <a:pt x="568" y="864"/>
                </a:cubicBezTo>
                <a:cubicBezTo>
                  <a:pt x="472" y="776"/>
                  <a:pt x="176" y="528"/>
                  <a:pt x="88" y="384"/>
                </a:cubicBezTo>
                <a:cubicBezTo>
                  <a:pt x="0" y="240"/>
                  <a:pt x="20" y="120"/>
                  <a:pt x="40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9617907" y="5337823"/>
            <a:ext cx="19939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E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E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Horizontales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3839407" y="733484"/>
            <a:ext cx="611187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s-E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Funciones Vs Procesos Horizontales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23A0B41-B133-F428-4873-9D26095273FB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>
            <a:spLocks noGrp="1"/>
          </p:cNvSpPr>
          <p:nvPr>
            <p:ph type="title" idx="4294967295"/>
          </p:nvPr>
        </p:nvSpPr>
        <p:spPr>
          <a:xfrm>
            <a:off x="1508202" y="511160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Procesos empresariales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5"/>
          <p:cNvSpPr/>
          <p:nvPr/>
        </p:nvSpPr>
        <p:spPr>
          <a:xfrm>
            <a:off x="2026760" y="1184077"/>
            <a:ext cx="9411461" cy="4497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procesos normalmente son horizontales. A los clientes no les interesa que </a:t>
            </a:r>
            <a:r>
              <a:rPr lang="es-ES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</a:t>
            </a:r>
            <a:r>
              <a:rPr lang="es-E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funcional sea responsable.</a:t>
            </a:r>
            <a:endParaRPr dirty="0"/>
          </a:p>
          <a:p>
            <a:pPr marL="45720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Características de todo Proceso:</a:t>
            </a:r>
            <a:endParaRPr dirty="0"/>
          </a:p>
          <a:p>
            <a:pPr marL="45720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</a:t>
            </a:r>
            <a:r>
              <a:rPr lang="es-ES" sz="24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Debe agregar valor</a:t>
            </a:r>
            <a:endParaRPr dirty="0"/>
          </a:p>
          <a:p>
            <a:pPr marL="45720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lang="es-ES" sz="24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Debe estar bien delimitado</a:t>
            </a:r>
            <a:endParaRPr dirty="0"/>
          </a:p>
          <a:p>
            <a:pPr marL="45720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lang="es-ES" sz="2400" b="0" i="0" u="none" strike="noStrike" cap="none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Debe poder ser medible (productividad)</a:t>
            </a:r>
            <a:endParaRPr dirty="0"/>
          </a:p>
          <a:p>
            <a:pPr marL="45720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 requiere que todos los procesos se consideren en el contexto de una visión de conjunto</a:t>
            </a:r>
            <a:endParaRPr dirty="0"/>
          </a:p>
          <a:p>
            <a:pPr marL="457200" marR="0" lvl="1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rPr lang="es-E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Cliente interno / externo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7122997-F62F-B0E3-98B2-53D2746CD49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5711" y="1331422"/>
            <a:ext cx="5961089" cy="511484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53;p26">
            <a:extLst>
              <a:ext uri="{FF2B5EF4-FFF2-40B4-BE49-F238E27FC236}">
                <a16:creationId xmlns:a16="http://schemas.microsoft.com/office/drawing/2014/main" id="{D72720F2-DD10-4D91-8517-CD2316CA0FC1}"/>
              </a:ext>
            </a:extLst>
          </p:cNvPr>
          <p:cNvSpPr txBox="1">
            <a:spLocks/>
          </p:cNvSpPr>
          <p:nvPr/>
        </p:nvSpPr>
        <p:spPr>
          <a:xfrm>
            <a:off x="1490535" y="374993"/>
            <a:ext cx="3972433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3733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Arquitecturas del negocio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3AD94D7-525F-FE52-0D68-0886C12EBC3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7"/>
          <p:cNvPicPr preferRelativeResize="0"/>
          <p:nvPr/>
        </p:nvPicPr>
        <p:blipFill rotWithShape="1">
          <a:blip r:embed="rId3">
            <a:alphaModFix/>
          </a:blip>
          <a:srcRect b="2082"/>
          <a:stretch/>
        </p:blipFill>
        <p:spPr>
          <a:xfrm>
            <a:off x="4426931" y="948042"/>
            <a:ext cx="7096285" cy="4961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260;p27">
            <a:extLst>
              <a:ext uri="{FF2B5EF4-FFF2-40B4-BE49-F238E27FC236}">
                <a16:creationId xmlns:a16="http://schemas.microsoft.com/office/drawing/2014/main" id="{FB82BD16-F44E-4445-9F2D-5E361B0B0C54}"/>
              </a:ext>
            </a:extLst>
          </p:cNvPr>
          <p:cNvSpPr txBox="1">
            <a:spLocks/>
          </p:cNvSpPr>
          <p:nvPr/>
        </p:nvSpPr>
        <p:spPr>
          <a:xfrm>
            <a:off x="1275726" y="2500102"/>
            <a:ext cx="3058033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3733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Arquitecturas del negocio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864C99A-EAE0-B08C-2F08-788A02FC82AC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 idx="4294967295"/>
          </p:nvPr>
        </p:nvSpPr>
        <p:spPr>
          <a:xfrm>
            <a:off x="1393794" y="949649"/>
            <a:ext cx="113157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Arquitecturas del negocio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8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pic>
        <p:nvPicPr>
          <p:cNvPr id="269" name="Google Shape;26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0412" y="1891658"/>
            <a:ext cx="7066547" cy="42275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11DE421-B4F1-227B-3BE9-02892DB09EE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title" idx="4294967295"/>
          </p:nvPr>
        </p:nvSpPr>
        <p:spPr>
          <a:xfrm>
            <a:off x="1454937" y="790157"/>
            <a:ext cx="10254710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Framework de Zachman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9"/>
          <p:cNvSpPr txBox="1">
            <a:spLocks noGrp="1"/>
          </p:cNvSpPr>
          <p:nvPr>
            <p:ph type="body" idx="4294967295"/>
          </p:nvPr>
        </p:nvSpPr>
        <p:spPr>
          <a:xfrm>
            <a:off x="1358284" y="2178234"/>
            <a:ext cx="10972800" cy="1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Zachman </a:t>
            </a:r>
            <a:r>
              <a:rPr lang="es-ES" dirty="0" err="1">
                <a:latin typeface="Calibri"/>
                <a:ea typeface="Calibri"/>
                <a:cs typeface="Calibri"/>
                <a:sym typeface="Calibri"/>
              </a:rPr>
              <a:t>framework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https://www.youtube.com/watch?v=GBWsmWG1Tmw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330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330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9" descr="Arquitectura Empresari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6113" y="3968923"/>
            <a:ext cx="5061503" cy="224955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AAD83E7-A3D2-5F86-0D18-5C733D1F8EB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>
            <a:spLocks noGrp="1"/>
          </p:cNvSpPr>
          <p:nvPr>
            <p:ph type="title" idx="4294967295"/>
          </p:nvPr>
        </p:nvSpPr>
        <p:spPr>
          <a:xfrm>
            <a:off x="1614735" y="842362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Framework de Zachman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4294967295"/>
          </p:nvPr>
        </p:nvSpPr>
        <p:spPr>
          <a:xfrm>
            <a:off x="1491449" y="1928320"/>
            <a:ext cx="10253708" cy="363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dirty="0"/>
              <a:t>El Framework de Zachman describe un modelo integral de la infraestructura de la información de la empresa desde seis perspectivas: planificador, propietario, diseñador, constructor, subcontratistas, y el sistema de trabajo. No hay ninguna orientación sobre la secuencia, proceso o aplicación del marco. La atención se centra en garantizar que todos los aspectos de una empresa están bien organizados y muestra relaciones claras que garanticen un sistema completo, independientemente del orden en el que están establecidos.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C766065-C23F-E21B-D970-2457A86C69A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4BAC766-683D-2238-8C5A-7DD7D48F3DBF}"/>
              </a:ext>
            </a:extLst>
          </p:cNvPr>
          <p:cNvSpPr txBox="1"/>
          <p:nvPr/>
        </p:nvSpPr>
        <p:spPr>
          <a:xfrm>
            <a:off x="1044075" y="4060148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Resultado de aprendizaje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7B9964-A350-7C70-5540-107AF666EDF8}"/>
              </a:ext>
            </a:extLst>
          </p:cNvPr>
          <p:cNvSpPr txBox="1"/>
          <p:nvPr/>
        </p:nvSpPr>
        <p:spPr>
          <a:xfrm>
            <a:off x="1044075" y="4804433"/>
            <a:ext cx="435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Conoce los conceptos relacionados en la implementación de tecnologías de información en una organización.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22906E-705C-2B42-1EC2-5D331E6221D6}"/>
              </a:ext>
            </a:extLst>
          </p:cNvPr>
          <p:cNvCxnSpPr>
            <a:cxnSpLocks/>
          </p:cNvCxnSpPr>
          <p:nvPr/>
        </p:nvCxnSpPr>
        <p:spPr>
          <a:xfrm>
            <a:off x="954126" y="4000173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1627714-A1E4-5801-30D9-6965623F15E5}"/>
              </a:ext>
            </a:extLst>
          </p:cNvPr>
          <p:cNvSpPr txBox="1"/>
          <p:nvPr/>
        </p:nvSpPr>
        <p:spPr>
          <a:xfrm>
            <a:off x="6790660" y="4000173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30AAB8-3B60-8BBC-B011-7C8C56767996}"/>
              </a:ext>
            </a:extLst>
          </p:cNvPr>
          <p:cNvSpPr txBox="1"/>
          <p:nvPr/>
        </p:nvSpPr>
        <p:spPr>
          <a:xfrm>
            <a:off x="6790660" y="4744458"/>
            <a:ext cx="4357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Prueba de Nivel de Logro.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395880-ED40-8894-CDF4-8D71112AEF50}"/>
              </a:ext>
            </a:extLst>
          </p:cNvPr>
          <p:cNvCxnSpPr>
            <a:cxnSpLocks/>
          </p:cNvCxnSpPr>
          <p:nvPr/>
        </p:nvCxnSpPr>
        <p:spPr>
          <a:xfrm>
            <a:off x="6700711" y="3940198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4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 idx="4294967295"/>
          </p:nvPr>
        </p:nvSpPr>
        <p:spPr>
          <a:xfrm>
            <a:off x="1472692" y="508387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Framework de Zachman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4294967295"/>
          </p:nvPr>
        </p:nvSpPr>
        <p:spPr>
          <a:xfrm>
            <a:off x="1589103" y="1683136"/>
            <a:ext cx="10120544" cy="39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62500" lnSpcReduction="2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165"/>
              <a:buNone/>
            </a:pPr>
            <a:r>
              <a:rPr lang="es-ES" b="1" dirty="0"/>
              <a:t>Principios que guían la aplicación del Framework Zachman​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165"/>
              <a:buChar char="•"/>
            </a:pPr>
            <a:r>
              <a:rPr lang="es-ES" dirty="0"/>
              <a:t>Un sistema completo que puede ser modelado por representación de las respuestas a las siguientes preguntas: ¿Por qué, quién, qué, cómo, dónde y cuándo?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165"/>
              <a:buChar char="•"/>
            </a:pPr>
            <a:r>
              <a:rPr lang="es-ES" dirty="0"/>
              <a:t>Los seis puntos de vista de captura de todos los modelos críticos para el desarrollo del sistema.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165"/>
              <a:buChar char="•"/>
            </a:pPr>
            <a:r>
              <a:rPr lang="es-ES" dirty="0"/>
              <a:t>Las restricciones para cada perspectiva son aditivos; las de una fila inferior se suman a los de las filas de arriba para ofrecer un creciente número de restricciones.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165"/>
              <a:buChar char="•"/>
            </a:pPr>
            <a:r>
              <a:rPr lang="es-ES" dirty="0"/>
              <a:t>Las columnas representan abstracciones diferentes en un esfuerzo por reducir la complejidad de un modelo único que se construyen.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165"/>
              <a:buChar char="•"/>
            </a:pPr>
            <a:r>
              <a:rPr lang="es-ES" dirty="0"/>
              <a:t>Las columnas no tienen ningún orden.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165"/>
              <a:buChar char="•"/>
            </a:pPr>
            <a:r>
              <a:rPr lang="es-ES" dirty="0"/>
              <a:t>El modelo de cada columna debe ser único.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165"/>
              <a:buChar char="•"/>
            </a:pPr>
            <a:r>
              <a:rPr lang="es-ES" dirty="0"/>
              <a:t>Cada fila representa una perspectiva única.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165"/>
              <a:buChar char="•"/>
            </a:pPr>
            <a:r>
              <a:rPr lang="es-ES" dirty="0"/>
              <a:t>Cada celda es única.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2165"/>
              <a:buChar char="•"/>
            </a:pPr>
            <a:r>
              <a:rPr lang="es-ES" dirty="0"/>
              <a:t>La lógica inherente es recursiva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1C413C-04D3-E83A-E0D9-0798D316EA5B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 idx="4294967295"/>
          </p:nvPr>
        </p:nvSpPr>
        <p:spPr>
          <a:xfrm>
            <a:off x="1508202" y="451436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Framework de Zachman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4294967295"/>
          </p:nvPr>
        </p:nvSpPr>
        <p:spPr>
          <a:xfrm>
            <a:off x="1402672" y="1557138"/>
            <a:ext cx="10315852" cy="4027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 dirty="0"/>
              <a:t>Interrogantes que comprenden las abstracciones para describir los componentes de la empresa</a:t>
            </a:r>
            <a:endParaRPr dirty="0"/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dirty="0"/>
              <a:t>1) ¿Qué?, composición del objeto y listas, datos y entidades del negocio</a:t>
            </a:r>
            <a:endParaRPr sz="2400" dirty="0"/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dirty="0"/>
              <a:t>2) ¿Cómo?, especificación funcional y procesos</a:t>
            </a:r>
            <a:endParaRPr sz="2400" dirty="0"/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dirty="0"/>
              <a:t>3) ¿Dónde?, geometría, conectividad, tecnologías, distribución y localización</a:t>
            </a:r>
            <a:endParaRPr sz="2400" dirty="0"/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dirty="0"/>
              <a:t>4) ¿Quién?, personas, modelos de trabajo y manual de funciones</a:t>
            </a:r>
            <a:endParaRPr sz="2400" dirty="0"/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dirty="0"/>
              <a:t>5) ¿Cuándo?, ciclos, modelos de tiempo, eventos y dinámica</a:t>
            </a:r>
            <a:endParaRPr sz="2400" dirty="0"/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dirty="0"/>
              <a:t>6) ¿Por qué?, fines y medios de las empresas, regulaciones y motivaciones</a:t>
            </a:r>
            <a:endParaRPr sz="2400" dirty="0"/>
          </a:p>
        </p:txBody>
      </p:sp>
      <p:sp>
        <p:nvSpPr>
          <p:cNvPr id="305" name="Google Shape;305;p33"/>
          <p:cNvSpPr txBox="1">
            <a:spLocks noGrp="1"/>
          </p:cNvSpPr>
          <p:nvPr>
            <p:ph type="sldNum" idx="4294967295"/>
          </p:nvPr>
        </p:nvSpPr>
        <p:spPr>
          <a:xfrm>
            <a:off x="10851472" y="58148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C7E180A-73B5-9B7B-DBC7-0758FD7261E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 rotWithShape="1">
          <a:blip r:embed="rId3">
            <a:alphaModFix/>
          </a:blip>
          <a:srcRect l="3460" t="12630" r="2819" b="5257"/>
          <a:stretch/>
        </p:blipFill>
        <p:spPr>
          <a:xfrm>
            <a:off x="1844783" y="272913"/>
            <a:ext cx="9435035" cy="631217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8375FD0-08EB-17A5-5993-4A106B9298A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>
            <a:spLocks noGrp="1"/>
          </p:cNvSpPr>
          <p:nvPr>
            <p:ph type="title" idx="4294967295"/>
          </p:nvPr>
        </p:nvSpPr>
        <p:spPr>
          <a:xfrm>
            <a:off x="1381125" y="54927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Open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Group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Framework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5"/>
          <p:cNvSpPr txBox="1">
            <a:spLocks noGrp="1"/>
          </p:cNvSpPr>
          <p:nvPr>
            <p:ph type="body" idx="4294967295"/>
          </p:nvPr>
        </p:nvSpPr>
        <p:spPr>
          <a:xfrm>
            <a:off x="1381125" y="1484313"/>
            <a:ext cx="10287000" cy="434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10000"/>
          </a:bodyPr>
          <a:lstStyle/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Es un marco de trabajo de arquitectura empresarial que proporciona un enfoque para: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Diseño, 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Planificación, 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Implementación y 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Gobierno de una arquitectura empresarial de información. </a:t>
            </a:r>
            <a:endParaRPr dirty="0"/>
          </a:p>
          <a:p>
            <a:pPr marL="457200" lvl="0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Está modelada, por lo general, en cuatro niveles o dimensiones: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Negocios, 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Tecnología (TI), 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Datos y </a:t>
            </a:r>
            <a:endParaRPr dirty="0"/>
          </a:p>
          <a:p>
            <a:pPr marL="1066785" lvl="1" indent="-4572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o"/>
            </a:pPr>
            <a:r>
              <a:rPr lang="es-ES" dirty="0"/>
              <a:t>Aplicaciones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1CEB64F-5581-967A-A03A-43E25E374F3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>
            <a:spLocks noGrp="1"/>
          </p:cNvSpPr>
          <p:nvPr>
            <p:ph type="title" idx="4294967295"/>
          </p:nvPr>
        </p:nvSpPr>
        <p:spPr>
          <a:xfrm>
            <a:off x="1477963" y="552450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Open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Group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Framework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4294967295"/>
          </p:nvPr>
        </p:nvSpPr>
        <p:spPr>
          <a:xfrm>
            <a:off x="1409700" y="1593850"/>
            <a:ext cx="10325100" cy="392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b="1" dirty="0"/>
              <a:t>Dominios de la arquitectura empresarial en TOGAF</a:t>
            </a:r>
            <a:endParaRPr sz="2400" dirty="0"/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dirty="0"/>
              <a:t>1) Empresarial o del negocio: describe estrategias, gobierno, organización y procesos de negocio para alcanzar los objetivos de la empresa.</a:t>
            </a:r>
            <a:endParaRPr sz="2400" dirty="0"/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dirty="0"/>
              <a:t>2) Datos: desarrolla la estructura física y lógica, y los recursos de gestión de datos.</a:t>
            </a:r>
            <a:endParaRPr sz="2400" dirty="0"/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dirty="0"/>
              <a:t>3) Aplicaciones: comprende las aplicaciones para procesar datos, y sus interacciones y relaciones con los procesos comerciales.</a:t>
            </a:r>
            <a:endParaRPr sz="2400" dirty="0"/>
          </a:p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dirty="0"/>
              <a:t>4) Tecnológica: describe la infraestructura de hardware, software y redes para desplegar las aplicaciones.</a:t>
            </a:r>
            <a:endParaRPr sz="2400" dirty="0"/>
          </a:p>
          <a:p>
            <a:pPr marL="457189" lvl="0" indent="-330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9C799F9-348E-63A5-1E86-C004C37F9FC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8"/>
          <p:cNvSpPr txBox="1">
            <a:spLocks noGrp="1"/>
          </p:cNvSpPr>
          <p:nvPr>
            <p:ph type="body" idx="4294967295"/>
          </p:nvPr>
        </p:nvSpPr>
        <p:spPr>
          <a:xfrm>
            <a:off x="1800225" y="2147888"/>
            <a:ext cx="3590925" cy="1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/>
              <a:t>Fases del ADM-TOGAF en función a la gestión de requerimientos</a:t>
            </a:r>
            <a:endParaRPr/>
          </a:p>
        </p:txBody>
      </p:sp>
      <p:pic>
        <p:nvPicPr>
          <p:cNvPr id="340" name="Google Shape;340;p38" descr="Diagram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-2605" t="-2877" r="-2754" b="-2028"/>
          <a:stretch/>
        </p:blipFill>
        <p:spPr>
          <a:xfrm>
            <a:off x="5894773" y="900438"/>
            <a:ext cx="4215765" cy="5339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DC7E26B-9F96-0A79-1EAF-E64A7F92E4E1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title" idx="4294967295"/>
          </p:nvPr>
        </p:nvSpPr>
        <p:spPr>
          <a:xfrm>
            <a:off x="1228725" y="436563"/>
            <a:ext cx="11315700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Open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Group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40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Framework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659" y="1461750"/>
            <a:ext cx="8926365" cy="46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923FB0B-63FA-9A27-4D69-0651ADFFEC50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>
            <a:spLocks noGrp="1"/>
          </p:cNvSpPr>
          <p:nvPr>
            <p:ph type="body" idx="4294967295"/>
          </p:nvPr>
        </p:nvSpPr>
        <p:spPr>
          <a:xfrm>
            <a:off x="1438275" y="2151063"/>
            <a:ext cx="2706688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dirty="0"/>
              <a:t>Descripción de las fases del ADM-TOGAF</a:t>
            </a:r>
            <a:endParaRPr dirty="0"/>
          </a:p>
        </p:txBody>
      </p:sp>
      <p:pic>
        <p:nvPicPr>
          <p:cNvPr id="355" name="Google Shape;355;p40" descr="Interfaz de usuario gráfica, 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30216" t="35162" r="32717" b="9159"/>
          <a:stretch/>
        </p:blipFill>
        <p:spPr>
          <a:xfrm>
            <a:off x="4533071" y="704163"/>
            <a:ext cx="6692348" cy="5652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094FE7-0151-3C8B-8D9F-5A2B4FF66D88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>
            <a:spLocks noGrp="1"/>
          </p:cNvSpPr>
          <p:nvPr>
            <p:ph type="title" idx="4294967295"/>
          </p:nvPr>
        </p:nvSpPr>
        <p:spPr>
          <a:xfrm>
            <a:off x="1533525" y="904875"/>
            <a:ext cx="11314113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Aplicación de Zachman y ADM-TOGAF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1"/>
          <p:cNvSpPr txBox="1">
            <a:spLocks noGrp="1"/>
          </p:cNvSpPr>
          <p:nvPr>
            <p:ph type="body" idx="4294967295"/>
          </p:nvPr>
        </p:nvSpPr>
        <p:spPr>
          <a:xfrm>
            <a:off x="1533525" y="1689100"/>
            <a:ext cx="10972800" cy="4027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lnSpcReduction="10000"/>
          </a:bodyPr>
          <a:lstStyle/>
          <a:p>
            <a:pPr marL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 dirty="0"/>
              <a:t>Aplicación para el análisis del negocio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Árbol de objetivos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Mapa de procesos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Alineamiento de procesos y objetivos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Relación de procesos y responsabilidades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Identificación de entidades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Relación de procesos y datos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Distribución geográfica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/>
              <a:t>Modelado del negocio</a:t>
            </a:r>
            <a:endParaRPr dirty="0"/>
          </a:p>
          <a:p>
            <a:pPr marL="457189" lvl="0" indent="-330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8C27389-84E9-BFC5-B780-17252407C94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B681384-66C7-23B9-3275-3D6C57F06900}"/>
              </a:ext>
            </a:extLst>
          </p:cNvPr>
          <p:cNvGrpSpPr/>
          <p:nvPr/>
        </p:nvGrpSpPr>
        <p:grpSpPr>
          <a:xfrm>
            <a:off x="10717618" y="5385392"/>
            <a:ext cx="441250" cy="441250"/>
            <a:chOff x="10526232" y="5438554"/>
            <a:chExt cx="590106" cy="59010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BA329269-0B56-F3CB-65C6-B2C8E80C4A64}"/>
                </a:ext>
              </a:extLst>
            </p:cNvPr>
            <p:cNvSpPr/>
            <p:nvPr/>
          </p:nvSpPr>
          <p:spPr>
            <a:xfrm>
              <a:off x="10526232" y="5438554"/>
              <a:ext cx="590106" cy="590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Flecha derecha 2">
              <a:extLst>
                <a:ext uri="{FF2B5EF4-FFF2-40B4-BE49-F238E27FC236}">
                  <a16:creationId xmlns:a16="http://schemas.microsoft.com/office/drawing/2014/main" id="{C7F75A40-F550-85E7-D5F5-489E8F8D6E12}"/>
                </a:ext>
              </a:extLst>
            </p:cNvPr>
            <p:cNvSpPr/>
            <p:nvPr/>
          </p:nvSpPr>
          <p:spPr>
            <a:xfrm>
              <a:off x="10704273" y="5612449"/>
              <a:ext cx="234023" cy="242316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1D29DCA6-CC95-74C6-2434-4F65822CF571}"/>
              </a:ext>
            </a:extLst>
          </p:cNvPr>
          <p:cNvSpPr txBox="1"/>
          <p:nvPr/>
        </p:nvSpPr>
        <p:spPr>
          <a:xfrm>
            <a:off x="7211719" y="4209007"/>
            <a:ext cx="404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2B848C-5EB1-AFEF-DBB9-899006E71E91}"/>
              </a:ext>
            </a:extLst>
          </p:cNvPr>
          <p:cNvSpPr txBox="1"/>
          <p:nvPr/>
        </p:nvSpPr>
        <p:spPr>
          <a:xfrm>
            <a:off x="9718158" y="4799485"/>
            <a:ext cx="153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3</a:t>
            </a:r>
          </a:p>
        </p:txBody>
      </p:sp>
    </p:spTree>
    <p:extLst>
      <p:ext uri="{BB962C8B-B14F-4D97-AF65-F5344CB8AC3E}">
        <p14:creationId xmlns:p14="http://schemas.microsoft.com/office/powerpoint/2010/main" val="193661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C58D04B-DE95-9313-0FAD-72AA0D2C5532}"/>
              </a:ext>
            </a:extLst>
          </p:cNvPr>
          <p:cNvCxnSpPr>
            <a:cxnSpLocks/>
          </p:cNvCxnSpPr>
          <p:nvPr/>
        </p:nvCxnSpPr>
        <p:spPr>
          <a:xfrm>
            <a:off x="4693585" y="1767936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4E6CF3C2-DDFF-3DC6-3D4A-F2A15DD426E2}"/>
              </a:ext>
            </a:extLst>
          </p:cNvPr>
          <p:cNvSpPr txBox="1"/>
          <p:nvPr/>
        </p:nvSpPr>
        <p:spPr>
          <a:xfrm>
            <a:off x="4758430" y="1767936"/>
            <a:ext cx="7081145" cy="210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b="1" dirty="0">
                <a:solidFill>
                  <a:schemeClr val="bg1"/>
                </a:solidFill>
              </a:rPr>
              <a:t>Procesos empresariales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s-ES" sz="2400" b="1" i="1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Arquitecturas del negocio, procesos y entidades.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Framework de Zachman.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The</a:t>
            </a:r>
            <a:r>
              <a:rPr lang="es-ES" sz="2400" dirty="0">
                <a:solidFill>
                  <a:schemeClr val="bg1"/>
                </a:solidFill>
              </a:rPr>
              <a:t> Open </a:t>
            </a:r>
            <a:r>
              <a:rPr lang="es-ES" sz="2400" dirty="0" err="1">
                <a:solidFill>
                  <a:schemeClr val="bg1"/>
                </a:solidFill>
              </a:rPr>
              <a:t>Group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Architecture</a:t>
            </a:r>
            <a:r>
              <a:rPr lang="es-ES" sz="2400" dirty="0">
                <a:solidFill>
                  <a:schemeClr val="bg1"/>
                </a:solidFill>
              </a:rPr>
              <a:t> Framework (TOGAF).</a:t>
            </a:r>
          </a:p>
        </p:txBody>
      </p:sp>
    </p:spTree>
    <p:extLst>
      <p:ext uri="{BB962C8B-B14F-4D97-AF65-F5344CB8AC3E}">
        <p14:creationId xmlns:p14="http://schemas.microsoft.com/office/powerpoint/2010/main" val="249231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0844B7-A4D7-5E90-CCE1-81A0915D10CF}"/>
              </a:ext>
            </a:extLst>
          </p:cNvPr>
          <p:cNvSpPr txBox="1"/>
          <p:nvPr/>
        </p:nvSpPr>
        <p:spPr>
          <a:xfrm>
            <a:off x="2234924" y="859747"/>
            <a:ext cx="613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aprendizaje: Prueba de Nivel de Logro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406E181-6F2D-2260-462D-FEA5B0A87127}"/>
              </a:ext>
            </a:extLst>
          </p:cNvPr>
          <p:cNvCxnSpPr>
            <a:cxnSpLocks/>
          </p:cNvCxnSpPr>
          <p:nvPr/>
        </p:nvCxnSpPr>
        <p:spPr>
          <a:xfrm>
            <a:off x="2144975" y="799772"/>
            <a:ext cx="0" cy="545148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588CAA9-2B5B-5B73-DF33-8AEE8CFD491F}"/>
              </a:ext>
            </a:extLst>
          </p:cNvPr>
          <p:cNvSpPr txBox="1"/>
          <p:nvPr/>
        </p:nvSpPr>
        <p:spPr>
          <a:xfrm>
            <a:off x="2681056" y="1956960"/>
            <a:ext cx="7179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 esta sesión se desarrollará </a:t>
            </a:r>
            <a:r>
              <a:rPr lang="es-ES" sz="1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Prueba de Nivel de Logro </a:t>
            </a:r>
            <a:endParaRPr lang="es-ES_tradnl" sz="1400" b="1" dirty="0">
              <a:solidFill>
                <a:srgbClr val="4156A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03483C-78FA-13A9-EB40-91062376A63F}"/>
              </a:ext>
            </a:extLst>
          </p:cNvPr>
          <p:cNvSpPr/>
          <p:nvPr/>
        </p:nvSpPr>
        <p:spPr>
          <a:xfrm>
            <a:off x="2269323" y="201347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140C20-B684-244D-9574-AB016A09788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  <p:pic>
        <p:nvPicPr>
          <p:cNvPr id="1026" name="Picture 2" descr="TODO Lo Que Debes Saber Sobre PREPA EN UN EXAMEN, 50% OFF">
            <a:extLst>
              <a:ext uri="{FF2B5EF4-FFF2-40B4-BE49-F238E27FC236}">
                <a16:creationId xmlns:a16="http://schemas.microsoft.com/office/drawing/2014/main" id="{B6E53752-DF18-0BF1-ACE2-EBA184EAE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7" b="96364" l="7422" r="89879">
                        <a14:foregroundMark x1="26046" y1="9091" x2="64238" y2="8364"/>
                        <a14:foregroundMark x1="74899" y1="96364" x2="68691" y2="77091"/>
                        <a14:foregroundMark x1="9582" y1="59818" x2="9582" y2="73091"/>
                        <a14:foregroundMark x1="77598" y1="94000" x2="81916" y2="86545"/>
                        <a14:foregroundMark x1="7557" y1="68545" x2="9312" y2="55273"/>
                        <a14:foregroundMark x1="12281" y1="36545" x2="10661" y2="37273"/>
                        <a14:foregroundMark x1="10661" y1="39091" x2="8637" y2="33091"/>
                        <a14:foregroundMark x1="12955" y1="77091" x2="9852" y2="72182"/>
                        <a14:foregroundMark x1="65317" y1="2727" x2="50337" y2="5636"/>
                        <a14:foregroundMark x1="71795" y1="96000" x2="66802" y2="73455"/>
                        <a14:foregroundMark x1="78003" y1="83636" x2="64507" y2="61273"/>
                        <a14:foregroundMark x1="79622" y1="80182" x2="73414" y2="65455"/>
                        <a14:foregroundMark x1="80972" y1="81636" x2="81781" y2="85455"/>
                        <a14:foregroundMark x1="80432" y1="77636" x2="73819" y2="66545"/>
                        <a14:foregroundMark x1="80972" y1="75636" x2="76248" y2="67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2586">
            <a:off x="4795284" y="3001864"/>
            <a:ext cx="3398806" cy="252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08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DA1B89-6C7D-58DD-CC62-FD1DC6F97006}"/>
              </a:ext>
            </a:extLst>
          </p:cNvPr>
          <p:cNvSpPr txBox="1"/>
          <p:nvPr/>
        </p:nvSpPr>
        <p:spPr>
          <a:xfrm>
            <a:off x="2555631" y="0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Revisa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siguiente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video:</a:t>
            </a:r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0F726842-18E3-622D-AFA0-2D0CFEB22016}"/>
              </a:ext>
            </a:extLst>
          </p:cNvPr>
          <p:cNvSpPr txBox="1">
            <a:spLocks/>
          </p:cNvSpPr>
          <p:nvPr/>
        </p:nvSpPr>
        <p:spPr>
          <a:xfrm>
            <a:off x="2294878" y="2514599"/>
            <a:ext cx="8284464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pl-PL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Gestión por procesos</a:t>
            </a:r>
            <a:r>
              <a:rPr lang="es-E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pl-PL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https://www.youtube.com/watch?v=B1uynyY0rPc</a:t>
            </a:r>
            <a:endParaRPr lang="es-ES" u="sng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pl-PL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330189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None/>
            </a:pPr>
            <a:endParaRPr lang="pl-PL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943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EBD99B-CA10-6501-17AA-200A12475B0F}"/>
              </a:ext>
            </a:extLst>
          </p:cNvPr>
          <p:cNvSpPr txBox="1"/>
          <p:nvPr/>
        </p:nvSpPr>
        <p:spPr>
          <a:xfrm>
            <a:off x="959775" y="983665"/>
            <a:ext cx="5455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Después de haber visualizado el video en la  </a:t>
            </a:r>
            <a:r>
              <a:rPr lang="es-ES_tradnl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slide</a:t>
            </a:r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anterior, </a:t>
            </a:r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reflexionamos y respondemos las siguientes interrogantes: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64DD55-C896-6B6D-3790-1270E619F80F}"/>
              </a:ext>
            </a:extLst>
          </p:cNvPr>
          <p:cNvSpPr/>
          <p:nvPr/>
        </p:nvSpPr>
        <p:spPr>
          <a:xfrm>
            <a:off x="1406340" y="2854847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AA196C-01C9-8837-184B-9C4C844F7203}"/>
              </a:ext>
            </a:extLst>
          </p:cNvPr>
          <p:cNvSpPr txBox="1"/>
          <p:nvPr/>
        </p:nvSpPr>
        <p:spPr>
          <a:xfrm>
            <a:off x="1427606" y="2907604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DD2F94-3CBD-0930-090B-95F1DF353AF2}"/>
              </a:ext>
            </a:extLst>
          </p:cNvPr>
          <p:cNvSpPr txBox="1"/>
          <p:nvPr/>
        </p:nvSpPr>
        <p:spPr>
          <a:xfrm>
            <a:off x="2132142" y="2841451"/>
            <a:ext cx="4282835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son los procesos empresariales?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461466-9DA5-4FB2-909A-9C25612F7BC6}"/>
              </a:ext>
            </a:extLst>
          </p:cNvPr>
          <p:cNvSpPr/>
          <p:nvPr/>
        </p:nvSpPr>
        <p:spPr>
          <a:xfrm>
            <a:off x="1406340" y="3970851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A2B4B7-6C83-1933-76A1-7BBE3229EEC4}"/>
              </a:ext>
            </a:extLst>
          </p:cNvPr>
          <p:cNvSpPr txBox="1"/>
          <p:nvPr/>
        </p:nvSpPr>
        <p:spPr>
          <a:xfrm>
            <a:off x="1427606" y="4023608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D0AD6D-A61C-0E04-AD73-EFD00C1E220B}"/>
              </a:ext>
            </a:extLst>
          </p:cNvPr>
          <p:cNvSpPr txBox="1"/>
          <p:nvPr/>
        </p:nvSpPr>
        <p:spPr>
          <a:xfrm>
            <a:off x="2132142" y="3868470"/>
            <a:ext cx="5455202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¿Cree usted que la gestión por procesos es importante?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7D664B-E9A2-04BE-8CC2-BDD310126989}"/>
              </a:ext>
            </a:extLst>
          </p:cNvPr>
          <p:cNvCxnSpPr>
            <a:cxnSpLocks/>
          </p:cNvCxnSpPr>
          <p:nvPr/>
        </p:nvCxnSpPr>
        <p:spPr>
          <a:xfrm>
            <a:off x="874713" y="884835"/>
            <a:ext cx="0" cy="1220412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90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1579224" y="62592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Procesos empresariales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5362" y="1332349"/>
            <a:ext cx="8229601" cy="44735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6960BFA-19D1-EC7B-7DEC-CF5C60C9230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 idx="4294967295"/>
          </p:nvPr>
        </p:nvSpPr>
        <p:spPr>
          <a:xfrm>
            <a:off x="1472692" y="574122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Procesos empresariales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4294967295"/>
          </p:nvPr>
        </p:nvSpPr>
        <p:spPr>
          <a:xfrm>
            <a:off x="1544714" y="1962551"/>
            <a:ext cx="1922463" cy="126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dirty="0"/>
              <a:t>Enfoque en procesos</a:t>
            </a:r>
            <a:endParaRPr dirty="0"/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7995" y="1895455"/>
            <a:ext cx="6583506" cy="422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E8A1BDF-7441-07B4-35CC-0C69B1D8A8F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 idx="4294967295"/>
          </p:nvPr>
        </p:nvSpPr>
        <p:spPr>
          <a:xfrm>
            <a:off x="1490447" y="622270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Procesos empresariales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5242059" y="2439630"/>
            <a:ext cx="2889250" cy="1447800"/>
          </a:xfrm>
          <a:prstGeom prst="rect">
            <a:avLst/>
          </a:prstGeom>
          <a:solidFill>
            <a:srgbClr val="FFFF66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rPr lang="es-ES" sz="24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rPr lang="es-ES" sz="24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Planta   Trabajo</a:t>
            </a:r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5242059" y="3049230"/>
            <a:ext cx="288925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6562859" y="3049230"/>
            <a:ext cx="0" cy="8382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9"/>
          <p:cNvSpPr txBox="1"/>
          <p:nvPr/>
        </p:nvSpPr>
        <p:spPr>
          <a:xfrm>
            <a:off x="4994409" y="3876318"/>
            <a:ext cx="1562100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Tecnología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6651759" y="3887430"/>
            <a:ext cx="1460500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Knowhow</a:t>
            </a:r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5489709" y="4222393"/>
            <a:ext cx="2501900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Times New Roman"/>
              <a:buNone/>
            </a:pPr>
            <a:r>
              <a:rPr lang="es-ES" sz="22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Valor Agregado</a:t>
            </a:r>
            <a:endParaRPr dirty="0"/>
          </a:p>
        </p:txBody>
      </p:sp>
      <p:cxnSp>
        <p:nvCxnSpPr>
          <p:cNvPr id="145" name="Google Shape;145;p19"/>
          <p:cNvCxnSpPr/>
          <p:nvPr/>
        </p:nvCxnSpPr>
        <p:spPr>
          <a:xfrm>
            <a:off x="3425959" y="3125430"/>
            <a:ext cx="17335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8131309" y="3125430"/>
            <a:ext cx="17335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19"/>
          <p:cNvSpPr/>
          <p:nvPr/>
        </p:nvSpPr>
        <p:spPr>
          <a:xfrm>
            <a:off x="2187709" y="2363430"/>
            <a:ext cx="1981200" cy="609600"/>
          </a:xfrm>
          <a:prstGeom prst="ellipse">
            <a:avLst/>
          </a:prstGeom>
          <a:solidFill>
            <a:srgbClr val="FFFF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9039359" y="2363430"/>
            <a:ext cx="1981200" cy="609600"/>
          </a:xfrm>
          <a:prstGeom prst="ellipse">
            <a:avLst/>
          </a:prstGeom>
          <a:solidFill>
            <a:srgbClr val="FFFF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2600459" y="2428518"/>
            <a:ext cx="1393825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imes New Roman"/>
              <a:buNone/>
            </a:pPr>
            <a:r>
              <a:rPr lang="es-ES" sz="22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Entradas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9431472" y="2439630"/>
            <a:ext cx="1125537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imes New Roman"/>
              <a:buNone/>
            </a:pPr>
            <a:r>
              <a:rPr lang="es-ES" sz="2200" b="1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Salidas</a:t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2435359" y="3049230"/>
            <a:ext cx="1274763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Insumos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Personas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9363209" y="3125430"/>
            <a:ext cx="1409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Personas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4641984" y="5563830"/>
            <a:ext cx="3722688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Times New Roman"/>
              <a:buNone/>
            </a:pPr>
            <a:r>
              <a:rPr lang="es-ES" sz="2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Delimitación de fronteras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Times New Roman"/>
              <a:buNone/>
            </a:pPr>
            <a:r>
              <a:rPr lang="es-ES" sz="22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Medir productividad</a:t>
            </a:r>
            <a:endParaRPr/>
          </a:p>
        </p:txBody>
      </p:sp>
      <p:cxnSp>
        <p:nvCxnSpPr>
          <p:cNvPr id="154" name="Google Shape;154;p19"/>
          <p:cNvCxnSpPr/>
          <p:nvPr/>
        </p:nvCxnSpPr>
        <p:spPr>
          <a:xfrm>
            <a:off x="3921259" y="1449030"/>
            <a:ext cx="1816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9"/>
          <p:cNvCxnSpPr/>
          <p:nvPr/>
        </p:nvCxnSpPr>
        <p:spPr>
          <a:xfrm>
            <a:off x="5737359" y="1449030"/>
            <a:ext cx="0" cy="99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19"/>
          <p:cNvCxnSpPr/>
          <p:nvPr/>
        </p:nvCxnSpPr>
        <p:spPr>
          <a:xfrm>
            <a:off x="7388359" y="1449030"/>
            <a:ext cx="0" cy="990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19"/>
          <p:cNvSpPr txBox="1"/>
          <p:nvPr/>
        </p:nvSpPr>
        <p:spPr>
          <a:xfrm>
            <a:off x="2498859" y="1220430"/>
            <a:ext cx="1257300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Métodos</a:t>
            </a:r>
            <a:endParaRPr/>
          </a:p>
        </p:txBody>
      </p:sp>
      <p:sp>
        <p:nvSpPr>
          <p:cNvPr id="158" name="Google Shape;158;p19"/>
          <p:cNvSpPr txBox="1"/>
          <p:nvPr/>
        </p:nvSpPr>
        <p:spPr>
          <a:xfrm>
            <a:off x="7470909" y="1250593"/>
            <a:ext cx="3032125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Cultura Organizacional</a:t>
            </a:r>
            <a:endParaRPr/>
          </a:p>
        </p:txBody>
      </p:sp>
      <p:cxnSp>
        <p:nvCxnSpPr>
          <p:cNvPr id="159" name="Google Shape;159;p19"/>
          <p:cNvCxnSpPr/>
          <p:nvPr/>
        </p:nvCxnSpPr>
        <p:spPr>
          <a:xfrm>
            <a:off x="3013209" y="4649430"/>
            <a:ext cx="22288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19"/>
          <p:cNvCxnSpPr/>
          <p:nvPr/>
        </p:nvCxnSpPr>
        <p:spPr>
          <a:xfrm rot="10800000">
            <a:off x="5242059" y="4344630"/>
            <a:ext cx="0" cy="30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3425959" y="5106630"/>
            <a:ext cx="22288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19"/>
          <p:cNvCxnSpPr/>
          <p:nvPr/>
        </p:nvCxnSpPr>
        <p:spPr>
          <a:xfrm rot="10800000">
            <a:off x="5654809" y="472563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19"/>
          <p:cNvSpPr txBox="1"/>
          <p:nvPr/>
        </p:nvSpPr>
        <p:spPr>
          <a:xfrm>
            <a:off x="1692409" y="4298593"/>
            <a:ext cx="1711325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Maquinarias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1692409" y="4725630"/>
            <a:ext cx="2047875" cy="42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Mat. Indirectos</a:t>
            </a:r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 rot="10800000">
            <a:off x="7305809" y="4725630"/>
            <a:ext cx="0" cy="381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19"/>
          <p:cNvCxnSpPr/>
          <p:nvPr/>
        </p:nvCxnSpPr>
        <p:spPr>
          <a:xfrm>
            <a:off x="7305809" y="5106630"/>
            <a:ext cx="222885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9"/>
          <p:cNvSpPr txBox="1"/>
          <p:nvPr/>
        </p:nvSpPr>
        <p:spPr>
          <a:xfrm>
            <a:off x="9517197" y="4755793"/>
            <a:ext cx="1585912" cy="42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Mano Obra</a:t>
            </a: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9CB786D-D78E-3668-2DFE-DECE4341C1B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title" idx="4294967295"/>
          </p:nvPr>
        </p:nvSpPr>
        <p:spPr>
          <a:xfrm>
            <a:off x="1384917" y="621159"/>
            <a:ext cx="113157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Procesos empresariales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1581150" y="1805091"/>
            <a:ext cx="451485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200"/>
              <a:buFont typeface="Calibri"/>
              <a:buNone/>
            </a:pPr>
            <a:r>
              <a:rPr lang="es-ES" sz="2200" b="1" u="sng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Centrado en Organización</a:t>
            </a:r>
            <a:endParaRPr sz="2200" b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Empleados son el problema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Hacer mi trabajo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Comprender mi trabajo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Cambiar al Empleado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Controlar al Empleado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Quien cometió el error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Corregir errores</a:t>
            </a:r>
            <a:endParaRPr dirty="0"/>
          </a:p>
        </p:txBody>
      </p:sp>
      <p:sp>
        <p:nvSpPr>
          <p:cNvPr id="175" name="Google Shape;175;p20"/>
          <p:cNvSpPr txBox="1"/>
          <p:nvPr/>
        </p:nvSpPr>
        <p:spPr>
          <a:xfrm>
            <a:off x="6675301" y="1805090"/>
            <a:ext cx="463485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200"/>
              <a:buFont typeface="Calibri"/>
              <a:buNone/>
            </a:pPr>
            <a:r>
              <a:rPr lang="es-ES" sz="2200" b="1" u="sng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Centrado en el Proceso</a:t>
            </a:r>
            <a:endParaRPr sz="2200" b="1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endParaRPr sz="2200" b="1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Procesos son el Problema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Ayudar a que se realicen cosas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Mi trabajo en el Proceso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Cambiar el Proceso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Desarrollar a la Persona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Que hizo que el error pase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rPr lang="es-ES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	Reducir la Variación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F87346F-854E-9CF1-3060-4BD9F4A862C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1266</Words>
  <Application>Microsoft Office PowerPoint</Application>
  <PresentationFormat>Panorámica</PresentationFormat>
  <Paragraphs>204</Paragraphs>
  <Slides>31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0" baseType="lpstr">
      <vt:lpstr>Aptos</vt:lpstr>
      <vt:lpstr>Arial</vt:lpstr>
      <vt:lpstr>Calibri</vt:lpstr>
      <vt:lpstr>Garamond</vt:lpstr>
      <vt:lpstr>Noto Sans Symbols</vt:lpstr>
      <vt:lpstr>Quattrocento Sans</vt:lpstr>
      <vt:lpstr>Roboto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Procesos empresariales</vt:lpstr>
      <vt:lpstr>Procesos empresariales</vt:lpstr>
      <vt:lpstr>Procesos empresariales</vt:lpstr>
      <vt:lpstr>Procesos empresariales</vt:lpstr>
      <vt:lpstr>Procesos empresariales</vt:lpstr>
      <vt:lpstr>Procesos empresariales</vt:lpstr>
      <vt:lpstr>Presentación de PowerPoint</vt:lpstr>
      <vt:lpstr>Presentación de PowerPoint</vt:lpstr>
      <vt:lpstr>Procesos empresariales</vt:lpstr>
      <vt:lpstr>Presentación de PowerPoint</vt:lpstr>
      <vt:lpstr>Presentación de PowerPoint</vt:lpstr>
      <vt:lpstr>Arquitecturas del negocio</vt:lpstr>
      <vt:lpstr>Framework de Zachman</vt:lpstr>
      <vt:lpstr>Framework de Zachman</vt:lpstr>
      <vt:lpstr>Framework de Zachman</vt:lpstr>
      <vt:lpstr>Framework de Zachman</vt:lpstr>
      <vt:lpstr>Presentación de PowerPoint</vt:lpstr>
      <vt:lpstr>The Open Group Architecture Framework </vt:lpstr>
      <vt:lpstr>The Open Group Architecture Framework </vt:lpstr>
      <vt:lpstr>Presentación de PowerPoint</vt:lpstr>
      <vt:lpstr>The Open Group Architecture Framework </vt:lpstr>
      <vt:lpstr>Presentación de PowerPoint</vt:lpstr>
      <vt:lpstr>Aplicación de Zachman y ADM-TOGAF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New</dc:creator>
  <cp:lastModifiedBy>ASUS</cp:lastModifiedBy>
  <cp:revision>31</cp:revision>
  <dcterms:created xsi:type="dcterms:W3CDTF">2024-02-15T21:58:49Z</dcterms:created>
  <dcterms:modified xsi:type="dcterms:W3CDTF">2024-03-18T00:17:09Z</dcterms:modified>
</cp:coreProperties>
</file>